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318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63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59976" y="131933"/>
            <a:ext cx="116003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altLang="en-GB" sz="2800" b="1" i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30th International Congress of the Transplantaion</a:t>
            </a:r>
            <a:r>
              <a:rPr lang="en-GB" sz="2800" b="1" i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Society </a:t>
            </a:r>
            <a:r>
              <a:rPr lang="en-IN" altLang="en-GB" sz="2800" b="1" i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2024 at Istanbbul, Turkey</a:t>
            </a:r>
            <a:endParaRPr lang="en-IN" altLang="en-GB" sz="28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976" y="1085215"/>
            <a:ext cx="9601200" cy="56203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>
                <a:solidFill>
                  <a:srgbClr val="FFFF00"/>
                </a:solidFill>
                <a:sym typeface="+mn-ea"/>
              </a:rPr>
              <a:t>Name:</a:t>
            </a:r>
            <a:r>
              <a:rPr lang="en-IN" sz="2400" b="1" dirty="0">
                <a:solidFill>
                  <a:schemeClr val="accent5">
                    <a:lumMod val="50000"/>
                  </a:schemeClr>
                </a:solidFill>
                <a:latin typeface="Proxima Nova"/>
                <a:sym typeface="+mn-ea"/>
              </a:rPr>
              <a:t> </a:t>
            </a:r>
            <a:r>
              <a:rPr lang="en-IN" sz="2400" b="1" dirty="0">
                <a:solidFill>
                  <a:schemeClr val="bg1"/>
                </a:solidFill>
                <a:latin typeface="Proxima Nova"/>
                <a:sym typeface="+mn-ea"/>
              </a:rPr>
              <a:t>Dr. Anil Kumar</a:t>
            </a:r>
            <a:endParaRPr lang="en-IN" sz="2400" b="1" dirty="0">
              <a:solidFill>
                <a:schemeClr val="accent5">
                  <a:lumMod val="50000"/>
                </a:schemeClr>
              </a:solidFill>
              <a:latin typeface="Proxima Nova"/>
              <a:sym typeface="+mn-ea"/>
            </a:endParaRPr>
          </a:p>
          <a:p>
            <a:pPr algn="just">
              <a:lnSpc>
                <a:spcPct val="100000"/>
              </a:lnSpc>
            </a:pPr>
            <a:r>
              <a:rPr lang="en-US" sz="2400" b="1" dirty="0">
                <a:solidFill>
                  <a:srgbClr val="FFFF00"/>
                </a:solidFill>
                <a:sym typeface="+mn-ea"/>
              </a:rPr>
              <a:t>Current Designation:</a:t>
            </a:r>
            <a:r>
              <a:rPr lang="en-IN" sz="2400" b="1" dirty="0">
                <a:solidFill>
                  <a:schemeClr val="accent5">
                    <a:lumMod val="50000"/>
                  </a:schemeClr>
                </a:solidFill>
                <a:latin typeface="Proxima Nova"/>
                <a:sym typeface="+mn-ea"/>
              </a:rPr>
              <a:t> </a:t>
            </a:r>
            <a:r>
              <a:rPr lang="en-IN" sz="2400" b="1" dirty="0">
                <a:solidFill>
                  <a:schemeClr val="bg1"/>
                </a:solidFill>
                <a:latin typeface="Proxima Nova"/>
                <a:sym typeface="+mn-ea"/>
              </a:rPr>
              <a:t>Director, National Organ and Tissue Transplant Organization (NOTTO) and Addl.DDG</a:t>
            </a:r>
            <a:endParaRPr lang="en-IN" sz="2400" b="1" dirty="0">
              <a:solidFill>
                <a:schemeClr val="bg1"/>
              </a:solidFill>
              <a:latin typeface="Proxima Nova"/>
              <a:sym typeface="+mn-ea"/>
            </a:endParaRPr>
          </a:p>
          <a:p>
            <a:pPr algn="just">
              <a:lnSpc>
                <a:spcPct val="100000"/>
              </a:lnSpc>
            </a:pPr>
            <a:r>
              <a:rPr lang="en-US" sz="2400" b="1" dirty="0">
                <a:solidFill>
                  <a:srgbClr val="FFFF00"/>
                </a:solidFill>
                <a:sym typeface="+mn-ea"/>
              </a:rPr>
              <a:t>Present Affiliation::</a:t>
            </a:r>
            <a:r>
              <a:rPr lang="en-IN" sz="2400" b="1" dirty="0">
                <a:solidFill>
                  <a:schemeClr val="accent5">
                    <a:lumMod val="50000"/>
                  </a:schemeClr>
                </a:solidFill>
                <a:latin typeface="Proxima Nova"/>
                <a:sym typeface="+mn-ea"/>
              </a:rPr>
              <a:t> </a:t>
            </a:r>
            <a:r>
              <a:rPr lang="en-IN" sz="2400" b="1" dirty="0">
                <a:solidFill>
                  <a:schemeClr val="bg1"/>
                </a:solidFill>
                <a:latin typeface="Proxima Nova"/>
                <a:sym typeface="+mn-ea"/>
              </a:rPr>
              <a:t>NOTTO, Ministry of Health, Govt. of India</a:t>
            </a:r>
            <a:r>
              <a:rPr lang="en-IN" sz="2400" b="1" dirty="0">
                <a:solidFill>
                  <a:schemeClr val="accent5">
                    <a:lumMod val="50000"/>
                  </a:schemeClr>
                </a:solidFill>
                <a:latin typeface="Proxima Nova"/>
                <a:sym typeface="+mn-ea"/>
              </a:rPr>
              <a:t> </a:t>
            </a:r>
            <a:endParaRPr lang="en-IN" sz="2400" b="1" dirty="0">
              <a:solidFill>
                <a:schemeClr val="accent5">
                  <a:lumMod val="50000"/>
                </a:schemeClr>
              </a:solidFill>
              <a:latin typeface="Proxima Nova"/>
              <a:sym typeface="+mn-ea"/>
            </a:endParaRPr>
          </a:p>
          <a:p>
            <a:pPr marR="0" lvl="0" indent="0" algn="just" defTabSz="914400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FFFF00"/>
                </a:solidFill>
                <a:sym typeface="+mn-ea"/>
              </a:rPr>
              <a:t>Major Achievements (Honors) and Awards:</a:t>
            </a:r>
            <a:endParaRPr lang="en-US" sz="2400" b="1" dirty="0">
              <a:solidFill>
                <a:srgbClr val="FFFF00"/>
              </a:solidFill>
            </a:endParaRPr>
          </a:p>
          <a:p>
            <a:pPr marL="285750" marR="0" lvl="0" indent="-285750" algn="just" defTabSz="914400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chemeClr val="bg1"/>
                </a:solidFill>
                <a:latin typeface="Proxima Nova"/>
                <a:sym typeface="+mn-ea"/>
              </a:rPr>
              <a:t>Head National Organ Transplant Programme &amp; Nodal officer, Transplant Rules 2014</a:t>
            </a:r>
            <a:endParaRPr lang="en-IN" sz="2400" b="1" dirty="0">
              <a:solidFill>
                <a:schemeClr val="bg1"/>
              </a:solidFill>
              <a:latin typeface="Proxima Nova"/>
              <a:sym typeface="+mn-ea"/>
            </a:endParaRPr>
          </a:p>
          <a:p>
            <a:pPr marL="285750" marR="0" lvl="0" indent="-285750" algn="just" defTabSz="914400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chemeClr val="bg1"/>
                </a:solidFill>
                <a:latin typeface="Proxima Nova"/>
                <a:sym typeface="+mn-ea"/>
              </a:rPr>
              <a:t>Chair, Hospital Planning Sectional Committee, BIS</a:t>
            </a:r>
            <a:endParaRPr lang="en-IN" sz="2400" b="1" dirty="0">
              <a:solidFill>
                <a:schemeClr val="bg1"/>
              </a:solidFill>
              <a:latin typeface="Proxima Nova"/>
            </a:endParaRPr>
          </a:p>
          <a:p>
            <a:pPr marL="285750" marR="0" lvl="0" indent="-285750" algn="just" defTabSz="914400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chemeClr val="bg1"/>
                </a:solidFill>
                <a:latin typeface="Proxima Nova"/>
                <a:sym typeface="+mn-ea"/>
              </a:rPr>
              <a:t>Trained Expert in Transplant Registry, Coordination &amp;  Patient Safety</a:t>
            </a:r>
            <a:endParaRPr lang="en-IN" sz="2400" b="1" dirty="0">
              <a:solidFill>
                <a:schemeClr val="bg1"/>
              </a:solidFill>
              <a:latin typeface="Proxima Nova"/>
            </a:endParaRPr>
          </a:p>
          <a:p>
            <a:pPr marL="285750" indent="-285750" algn="just" defTabSz="91440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chemeClr val="bg1"/>
                </a:solidFill>
                <a:latin typeface="Proxima Nova"/>
                <a:sym typeface="+mn-ea"/>
              </a:rPr>
              <a:t>Member Secretary, Indian Public Health Standards, 2012 and Co-Chair IPHS 2022 </a:t>
            </a:r>
            <a:endParaRPr lang="en-IN" sz="2400" b="1" dirty="0">
              <a:solidFill>
                <a:schemeClr val="bg1"/>
              </a:solidFill>
              <a:latin typeface="Proxima Nova"/>
              <a:sym typeface="+mn-ea"/>
            </a:endParaRPr>
          </a:p>
          <a:p>
            <a:pPr marL="285750" indent="-285750" algn="just" defTabSz="91440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chemeClr val="bg1"/>
                </a:solidFill>
                <a:latin typeface="Proxima Nova"/>
                <a:sym typeface="+mn-ea"/>
              </a:rPr>
              <a:t>Chair Bio Medical Waste Management rules drafting committee 2016</a:t>
            </a:r>
            <a:endParaRPr lang="en-IN" sz="2400" b="1" dirty="0">
              <a:solidFill>
                <a:schemeClr val="bg1"/>
              </a:solidFill>
              <a:latin typeface="Proxima Nova"/>
              <a:sym typeface="+mn-ea"/>
            </a:endParaRPr>
          </a:p>
          <a:p>
            <a:pPr marL="285750" indent="-285750" algn="just" defTabSz="914400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IN" sz="2400" b="1" dirty="0">
                <a:solidFill>
                  <a:schemeClr val="bg1"/>
                </a:solidFill>
                <a:latin typeface="Proxima Nova"/>
                <a:sym typeface="+mn-ea"/>
              </a:rPr>
              <a:t>Ex-Director, National Blood Transfusion Council, G.o.I</a:t>
            </a:r>
            <a:endParaRPr lang="en-IN" sz="2400" b="1" dirty="0">
              <a:solidFill>
                <a:schemeClr val="bg1"/>
              </a:solidFill>
              <a:latin typeface="Proxima Nova"/>
            </a:endParaRPr>
          </a:p>
          <a:p>
            <a:pPr algn="l"/>
            <a:endParaRPr lang="en-US" sz="24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01580" y="1962150"/>
            <a:ext cx="1934210" cy="22866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0</TotalTime>
  <Words>700</Words>
  <Application>WPS Presentation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Bookman Old Style</vt:lpstr>
      <vt:lpstr>Arial Black</vt:lpstr>
      <vt:lpstr>Proxima Nova</vt:lpstr>
      <vt:lpstr>Segoe Print</vt:lpstr>
      <vt:lpstr>Calibri</vt:lpstr>
      <vt:lpstr>Times New Roman</vt:lpstr>
      <vt:lpstr>Gill Sans MT</vt:lpstr>
      <vt:lpstr>Microsoft YaHei</vt:lpstr>
      <vt:lpstr>Arial Unicode MS</vt:lpstr>
      <vt:lpstr>Parcel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MANISH PATEL</dc:creator>
  <cp:lastModifiedBy>Rahul Jain</cp:lastModifiedBy>
  <cp:revision>9</cp:revision>
  <dcterms:created xsi:type="dcterms:W3CDTF">2024-04-01T07:01:00Z</dcterms:created>
  <dcterms:modified xsi:type="dcterms:W3CDTF">2024-09-16T20:27:24Z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3F8E56D9DDBD45D781C6E516BA800F22_13</vt:lpwstr>
  </property>
  <property fmtid="{D5CDD505-2E9C-101B-9397-08002B2CF9AE}" pid="3" name="KSOProductBuildVer">
    <vt:lpwstr>1033-12.2.0.18283</vt:lpwstr>
  </property>
</Properties>
</file>