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4D9C-BABC-DB15-EE37-7CDEB519C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28720-C9C9-08A5-5ECF-73F18C5CC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BB511-0EC1-724B-21A8-5C9531E5D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26A85-243A-0D2C-7F36-269EF60CA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1BB21-54D7-E704-3781-5421C3EF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28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DD74C-5415-F8D6-1790-83EAD81A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C5930-35E7-6C4B-EB62-9FAC0207D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B46A-2C33-B43C-DEF3-759C39A2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81C16-6DC3-5B98-D8AD-14556EAF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86A6A-5F8A-E54A-8073-B96A61DA5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38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D72B4-D6C3-EE90-2059-2C04A65F7B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8771F-F5CF-A664-F0C5-B230F65EF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3A292-84D7-665C-ACB1-EB1F0A2B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E7658-1AF7-9A24-F5EF-BB57B7CA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BB8CB-74F2-6369-296A-DAA3D94D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45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D2F9B-75E3-9F29-C71E-25A5FD52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47AC-B52F-CC48-F8AE-A57783CA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90B74-B538-5CCC-1FF6-2096BAC9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3A7C2-FCC3-3C34-6D83-E5C17A3B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66068-426E-4CBD-CFCE-24423EA94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60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69E61-2982-7F4F-0A23-4DDC637C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57409-F49D-B9A9-C6F1-30FA002E7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C8DD0-0B63-5931-CE75-852A69F0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01F04-344A-F5DD-2053-358265E2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F7D69-61A7-A0FB-1726-4318487B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21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6DD5B-2869-DE67-FBBC-B0D0213C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AF098-8EC3-5A97-34EC-BFCCA54C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22BFE-5B9A-0212-0DEF-62D0E891C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C7CCE-224C-4D94-100C-06630E69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C86A7-8E7F-D1F4-5009-C5C3982D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ED953-F349-A322-614A-FC033111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68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0985-6AA3-843F-7827-CA5B96C32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A3800-16CD-D982-4856-12F73BDA5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77EDA-5965-672F-22C9-255CFEDB6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F2694-B088-0D2C-A751-E6D547AE2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788EEB-5B81-0D99-B05D-9EFB7D9F0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8BA2F1-89EE-A697-B710-6E1C184B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8A8357-6536-AC30-7E9A-6FB964A9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5D69E-D3CC-4B11-7A66-222EF20C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0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B978-CCB4-8023-A928-D934EACF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E5B37-A94D-6396-2348-5CF2D0E3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87947-DDDC-4667-B194-CD4BE248B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6FC9B-20F1-AE06-E0BC-C2EAE8AD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57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CC002B-CEBF-5305-6121-E91C788D9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B6E19-C6BD-B11B-5F4D-3B1E6DBF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5E003-4F67-F82F-5C8B-DDC8084A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75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98B80-1401-F265-1DD9-9EC848F3A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DBEC-23FD-1202-A05D-9ECF850D0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994D4-5B9B-4003-DB72-213FE5168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E27E2-BC03-9D85-D624-9AE7E6B92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55B12-13F8-E942-F3FC-08EE70F9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8A196-E1BD-09F6-CBA7-95043B0D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89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A0FBB-0B03-172A-219C-B18FE8AC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10EF6-D2C9-D1A5-6899-A37A39A9C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C72FE-C1F9-107F-3802-13BCC41D5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7EFBA-0B38-34A8-B320-2F74D11D1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E6E58-5DD3-7434-6084-57F7CE8A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1175E-7BF3-1C01-FBE6-0804634E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74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B1C4F-6570-9190-3F57-14C2CE09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6718-6255-9862-86DD-6384745EA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C4045-CEE2-843C-B88D-ADEF06ECE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5D60-A7A2-4E81-97A6-5597831BEC6D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25EF3-C44D-74A5-FB46-AD2090B06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EB878-CACF-5AB6-C38E-240640081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48B8-130A-4E56-91C9-328DDFDE8A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80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5D3ED-0190-457B-8EF5-AEC93D9C0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400" b="1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native nephrectomy almost a must in low-weight pediatric kidney transplant patients?</a:t>
            </a:r>
            <a:br>
              <a:rPr lang="tr-TR" sz="4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39FD3-9114-48A0-00D6-9FF885E3DD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lnSpc>
                <a:spcPct val="107000"/>
              </a:lnSpc>
              <a:spcAft>
                <a:spcPts val="750"/>
              </a:spcAft>
            </a:pP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Basak Akyollu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Cemile Pehlivanoglu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Cihan Karatas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Emre Arpali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Ilmay Bilge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Burak Kocak</a:t>
            </a: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750"/>
              </a:spcAft>
            </a:pP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 Transplantation, Koc University Hospital, Istanbul, Turkey; </a:t>
            </a:r>
            <a:endParaRPr lang="tr-T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750"/>
              </a:spcAft>
            </a:pPr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Pediatric Nephrology, Koc University Hospital, Istanbul, Turkey; </a:t>
            </a:r>
            <a:endParaRPr lang="tr-T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tr-TR" sz="1800" kern="0" baseline="3000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tr-TR" sz="1800" kern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 Transplantation, Medical College of Wisconsin, Milwaukee, WI, United States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19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577A-7DC9-7CE9-47B4-184DA4520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I confirm that I don’t have any commercial or other interest in the subject/matter of the work that will be presented in this presentation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24382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758A2-3F21-E579-E5A1-87C59390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Introduction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E9BF9-09DB-57D3-9955-F15313910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consensus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about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indications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optimal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timing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native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nephrectomy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NNx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in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pediatric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kidney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transplant (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KTx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patients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b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5157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911C-3D47-7AB7-5EF1-CC61D05A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Method</a:t>
            </a:r>
            <a:r>
              <a:rPr lang="tr-TR" sz="4400" dirty="0">
                <a:latin typeface="+mn-lt"/>
              </a:rPr>
              <a:t>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16B9B-5027-BF55-B5C1-BFED0548A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a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single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center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retrospective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study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reviewing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pediatric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KTx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patients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indications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timing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complications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NNx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Patient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graft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survivals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calculated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Kaplan-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Meier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survival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analysis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3524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AE53-B503-B5A1-B3EB-1AFBC92C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Results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9C98A-7147-13C9-5C63-3927C1F6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Between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July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2008 and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December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2023, 112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children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underwent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living-related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KTx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Median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recipient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3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years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range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0,6-17,4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years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median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body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weight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21,2 kg (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range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6,4-47 kg). 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NNx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performed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42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(37,5%) in total.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performed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NNx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34 (30,3%)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recipients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our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instution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body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weight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&lt;15 kg in 25 of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patients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(73,5%) (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 and </a:t>
            </a:r>
            <a:r>
              <a:rPr lang="tr-TR" sz="20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</a:t>
            </a:r>
            <a:r>
              <a:rPr lang="tr-T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1).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Only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10-month-old, 6,4 kg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ARPKD had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staged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nephrectomy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rest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done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simultaneously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unilateral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bilateral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performed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outer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centers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transplant. </a:t>
            </a:r>
          </a:p>
          <a:p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median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time interval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transplant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24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range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3-132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). 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8701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3CB56-D676-C6A8-E246-4CD096AE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Results</a:t>
            </a:r>
            <a:endParaRPr lang="tr-T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8C4986-8EDB-927F-2E9A-49B557F5D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427"/>
            <a:ext cx="4886017" cy="47679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262A1-10C4-87FA-DBC7-48C22CDAB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217" y="2649894"/>
            <a:ext cx="5950736" cy="288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87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04244-8923-6513-DE7D-BDD6F927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Results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9C3FC-B20A-E03D-2AC2-A1AFDFDA3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25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total 37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low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weight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pediatric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(68%)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whole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series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Transabdominal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choice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28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including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staged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rest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performed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retroperitoneal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extended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right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hockey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stick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incision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bilateral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(n=20)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(n=2)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left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unilateral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done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transabdominal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performed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right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unilateral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retroperitoneal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extended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right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sided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hockey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stick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incision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6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rest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6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transabdominal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choice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alive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well-functioning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allografts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at 19,2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range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0,6-62,6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median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period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Overall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graft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survivals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98,2% and 97,3%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respectively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at 20,6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range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0,4-66,5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months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9728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172C-AC07-2425-6B7B-895B5C5A1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Results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65647-6683-2C1F-CA6D-0830F698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post-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operative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surgical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complications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instution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intestinal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obstruction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(n=2)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also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urine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leak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(n=1)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laparotomy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during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previous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intraabdominal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surgery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left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surrenalectomy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neuroblastoma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3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years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complications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evisceration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(n=1) and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surgical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site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hemorrhage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(n=1)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received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blood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cell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transfusion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sole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management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bleeding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arterial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venous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thrombosis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uretero-vesical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stricture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implanted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grafts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had a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bilateral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NNx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outer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center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years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Wilms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tumor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whose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KTx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performed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retroperitoneal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approach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ileus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at post-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operative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5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which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also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laparotomy</a:t>
            </a: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5140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EEEF-EE6F-66DC-8C05-4E19CDA9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Conclusion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67A43-3FBA-5B24-75EF-8799FBB48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NNx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time of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KTx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safe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procedure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manageable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morbidities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body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75868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639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Is native nephrectomy almost a must in low-weight pediatric kidney transplant patients? </vt:lpstr>
      <vt:lpstr>PowerPoint Presentation</vt:lpstr>
      <vt:lpstr>Introduction</vt:lpstr>
      <vt:lpstr>Methods</vt:lpstr>
      <vt:lpstr>Results</vt:lpstr>
      <vt:lpstr>Results</vt:lpstr>
      <vt:lpstr>Results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native nephrectomy almost a must in low-weight pediatric kidney transplant patients? </dc:title>
  <dc:creator>Cihan Karataş</dc:creator>
  <cp:lastModifiedBy>Cihan Karataş</cp:lastModifiedBy>
  <cp:revision>3</cp:revision>
  <dcterms:created xsi:type="dcterms:W3CDTF">2024-08-26T07:45:34Z</dcterms:created>
  <dcterms:modified xsi:type="dcterms:W3CDTF">2024-08-28T15:20:47Z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018326-6b5b-407b-ba6c-12efad0eb9ed_Enabled">
    <vt:lpwstr>true</vt:lpwstr>
  </property>
  <property fmtid="{D5CDD505-2E9C-101B-9397-08002B2CF9AE}" pid="3" name="MSIP_Label_0f018326-6b5b-407b-ba6c-12efad0eb9ed_SetDate">
    <vt:lpwstr>2024-08-28T15:20:47Z</vt:lpwstr>
  </property>
  <property fmtid="{D5CDD505-2E9C-101B-9397-08002B2CF9AE}" pid="4" name="MSIP_Label_0f018326-6b5b-407b-ba6c-12efad0eb9ed_Method">
    <vt:lpwstr>Standard</vt:lpwstr>
  </property>
  <property fmtid="{D5CDD505-2E9C-101B-9397-08002B2CF9AE}" pid="5" name="MSIP_Label_0f018326-6b5b-407b-ba6c-12efad0eb9ed_Name">
    <vt:lpwstr>0f018326-6b5b-407b-ba6c-12efad0eb9ed</vt:lpwstr>
  </property>
  <property fmtid="{D5CDD505-2E9C-101B-9397-08002B2CF9AE}" pid="6" name="MSIP_Label_0f018326-6b5b-407b-ba6c-12efad0eb9ed_SiteId">
    <vt:lpwstr>4c716f8e-6734-42c4-abdf-e0b3608538e1</vt:lpwstr>
  </property>
  <property fmtid="{D5CDD505-2E9C-101B-9397-08002B2CF9AE}" pid="7" name="MSIP_Label_0f018326-6b5b-407b-ba6c-12efad0eb9ed_ActionId">
    <vt:lpwstr>2b85fb62-7d6a-4de3-9701-ec53dd400f47</vt:lpwstr>
  </property>
  <property fmtid="{D5CDD505-2E9C-101B-9397-08002B2CF9AE}" pid="8" name="MSIP_Label_0f018326-6b5b-407b-ba6c-12efad0eb9ed_ContentBits">
    <vt:lpwstr>2</vt:lpwstr>
  </property>
</Properties>
</file>