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59" r:id="rId2"/>
    <p:sldId id="1360" r:id="rId3"/>
    <p:sldId id="1361" r:id="rId4"/>
    <p:sldId id="1531" r:id="rId5"/>
    <p:sldId id="1532" r:id="rId6"/>
    <p:sldId id="1533" r:id="rId7"/>
    <p:sldId id="1559" r:id="rId8"/>
    <p:sldId id="1560" r:id="rId9"/>
    <p:sldId id="1561" r:id="rId10"/>
    <p:sldId id="1563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ata ryosuke" initials="ar" lastIdx="4" clrIdx="0">
    <p:extLst>
      <p:ext uri="{19B8F6BF-5375-455C-9EA6-DF929625EA0E}">
        <p15:presenceInfo xmlns:p15="http://schemas.microsoft.com/office/powerpoint/2012/main" userId="e0eec760887f57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7" autoAdjust="0"/>
    <p:restoredTop sz="86643" autoAdjust="0"/>
  </p:normalViewPr>
  <p:slideViewPr>
    <p:cSldViewPr snapToGrid="0">
      <p:cViewPr varScale="1">
        <p:scale>
          <a:sx n="57" d="100"/>
          <a:sy n="57" d="100"/>
        </p:scale>
        <p:origin x="9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8C6AB-932E-43E2-99FC-39B84A1B528C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8116A-8192-45A1-AF5B-478F7AB00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80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宜しくお願いします。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FA1AE0-EE08-4DA2-A78B-AEDD27241C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4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B2FCD-B445-4650-BB52-2229835CA11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409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B2FCD-B445-4650-BB52-2229835CA11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492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B2FCD-B445-4650-BB52-2229835CA11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485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B2FCD-B445-4650-BB52-2229835CA11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38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B2FCD-B445-4650-BB52-2229835CA11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55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EC5399-7E16-9EB4-145E-2FEB399E8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94B5BB-602F-C47E-ADAB-A6D6C7F43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D5FC5-45DD-F842-1F0A-BAC244195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E00DF1-5A74-D9D8-8E85-5CFBD576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ED134-0F82-FAD6-88D9-9573500E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4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CFDF49-ED6B-0EBC-3338-27825121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C9AB47-98DD-331B-E98C-53A79A563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F20976-5A8C-1746-4137-D6472F51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AFBF5F-42A5-C118-CF54-D816358D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0C20B-2AEA-E0B6-54BD-B60FC7C3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85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2AE09E-6D12-0712-DAB8-428C5FBB0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E65F737-ED2E-7426-6EA7-051B4F91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AF5931-41E0-9433-CF1B-81DB0F1C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112C51-5C2B-7880-B310-9C8CFCE48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7986B3-599E-557D-FA9A-9A817946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6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C74C6-07F6-8701-83E1-B9C70933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A008B1-AF01-B512-D5CC-3EB3993FE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D18B9-32D1-F0FD-AA65-CCB92E07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0DD71D-A540-6C65-D42B-F43531C4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9C4918-8004-4157-6100-ADB84079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2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36F44-62C9-0633-D931-17A5FC05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6D2FAF-EA53-637A-BE82-264713BCD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2E87F7-87FC-DAC7-6B13-189F407E9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BB20F1-4E72-8D8A-F8C1-6EA63B188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A792A9-7337-7CBE-DCCB-C0F311BC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1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0653F-3049-4650-9331-4358A8511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E3D5CF-5F90-B0D1-ED4B-4C8C81AC9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34DFFE-256E-4412-7191-127392D98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6E1CAC-910C-B8DC-2E25-1087FAA0F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6640D0-BE61-40A7-85B5-0BAE439E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A8AEF6-C2D7-C4E9-7B94-6768EC60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5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311C8-C8C8-185E-5BBD-326F4C05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47E9C2-A3C1-6C7F-B3B4-53982711F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31C2C3-0CBD-4E91-16A2-BE4DA5114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5A6873-4A8B-F9BA-A2CD-FF6BE9F99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01712F-A3C4-F082-9064-F4A0C6F9C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C56AE7-FCBC-F60C-4CD6-B1F19332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41EB9F-5EF1-561C-CCC8-826F39EE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A730ED-2835-2F7F-35A1-C70869BA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50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B183A-71FF-A2F9-D815-245F45C4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E4A1A0-1007-3034-D989-EE1D337F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4899D6-B76E-B8DB-6D6A-4FFC66D5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EDAA2F-B56B-BE22-F459-BD9B9C28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45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0E8E28-D19B-EB84-E860-34C29F43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A2328B-DD4C-C963-B404-586FF82E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2371D4-9839-5E2C-E742-F182B8613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18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F5775-1623-847C-CF6C-67181DA9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8267AA-07DB-BBF8-5ACD-7DA5A929B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0986F9-EF5B-38D0-5F2C-43F762665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F06761-8A95-B58F-A92A-3B2ED064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1108DB-E418-B707-9F69-02BC0B66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0E1A7A-9E8C-7F0E-D624-E40384E4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82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09B93-93E1-9316-39C2-DECD03B7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4BA5E6-0EC0-3758-9983-5123D2614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B2D31-F30D-B740-A03C-DEBB4A333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655F36-16D6-1620-C9E3-D385EE91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286E56-5B4B-C299-9709-032B85E5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200215-A10F-8536-409F-004A1530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4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22F1F6-096D-34C1-F2EA-0AB12565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5D4CEA-7478-99C2-E118-87AFC018F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EC5CA1-A756-F5DE-C775-9F5D87564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E5D9-A8E7-4FCA-876D-79145B0E5017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8E41E-BF06-557E-7B3C-1C6935C167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96F194-A8C7-372C-0706-DAFD49A42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AFD2-7B14-4A99-B2A2-EB8B58CF8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81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1AF8A-96DD-4D9F-82BD-05665AEE4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5908" y="296105"/>
            <a:ext cx="12883816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000" dirty="0">
                <a:latin typeface="Meilio"/>
                <a:ea typeface="+mn-ea"/>
                <a:cs typeface="Arial" panose="020B0604020202020204" pitchFamily="34" charset="0"/>
              </a:rPr>
              <a:t>Novel method of immune monitoring </a:t>
            </a:r>
            <a:br>
              <a:rPr lang="en-US" altLang="ja-JP" sz="4000" dirty="0">
                <a:latin typeface="Meilio"/>
                <a:ea typeface="+mn-ea"/>
                <a:cs typeface="Arial" panose="020B0604020202020204" pitchFamily="34" charset="0"/>
              </a:rPr>
            </a:br>
            <a:r>
              <a:rPr lang="en-US" altLang="ja-JP" sz="4000" dirty="0">
                <a:latin typeface="Meilio"/>
                <a:ea typeface="+mn-ea"/>
                <a:cs typeface="Arial" panose="020B0604020202020204" pitchFamily="34" charset="0"/>
              </a:rPr>
              <a:t>based on alloreactive T cells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678290-59A9-ACF9-A1CA-05AB1851F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884" y="3274117"/>
            <a:ext cx="11550315" cy="253312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5000" dirty="0">
                <a:latin typeface="Meiryo UI" panose="020B0604030504040204" pitchFamily="50" charset="-128"/>
                <a:ea typeface="Meiryo UI" panose="020B0604030504040204" pitchFamily="50" charset="-128"/>
              </a:rPr>
              <a:t>Department of Gastroenterological and Transplant Surgery, </a:t>
            </a:r>
          </a:p>
          <a:p>
            <a:pPr>
              <a:lnSpc>
                <a:spcPct val="120000"/>
              </a:lnSpc>
            </a:pPr>
            <a:r>
              <a:rPr kumimoji="1" lang="en-US" altLang="ja-JP" sz="5000" dirty="0">
                <a:latin typeface="Meiryo UI" panose="020B0604030504040204" pitchFamily="50" charset="-128"/>
                <a:ea typeface="Meiryo UI" panose="020B0604030504040204" pitchFamily="50" charset="-128"/>
              </a:rPr>
              <a:t>Graduate School of Biomedical and Health Sciences, Hiroshima University</a:t>
            </a:r>
            <a:r>
              <a:rPr kumimoji="1" lang="ja-JP" altLang="en-US" sz="5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5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55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Ryosuke Arata</a:t>
            </a:r>
            <a:r>
              <a:rPr kumimoji="1" lang="en-US" altLang="ja-JP" sz="5500" dirty="0">
                <a:latin typeface="Meiryo UI" panose="020B0604030504040204" pitchFamily="50" charset="-128"/>
                <a:ea typeface="Meiryo UI" panose="020B0604030504040204" pitchFamily="50" charset="-128"/>
              </a:rPr>
              <a:t>, Naoki </a:t>
            </a:r>
            <a:r>
              <a:rPr kumimoji="1" lang="en-US" altLang="ja-JP" sz="55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Tanimine</a:t>
            </a:r>
            <a:r>
              <a:rPr kumimoji="1" lang="en-US" altLang="ja-JP" sz="5500" dirty="0">
                <a:latin typeface="Meiryo UI" panose="020B0604030504040204" pitchFamily="50" charset="-128"/>
                <a:ea typeface="Meiryo UI" panose="020B0604030504040204" pitchFamily="50" charset="-128"/>
              </a:rPr>
              <a:t>, Ryosuke Nakano, Hiroshi Sakai, Seiichi Shimizu</a:t>
            </a:r>
          </a:p>
          <a:p>
            <a:r>
              <a:rPr kumimoji="1" lang="en-US" altLang="ja-JP" sz="5500" dirty="0">
                <a:latin typeface="Meiryo UI" panose="020B0604030504040204" pitchFamily="50" charset="-128"/>
                <a:ea typeface="Meiryo UI" panose="020B0604030504040204" pitchFamily="50" charset="-128"/>
              </a:rPr>
              <a:t>Hiroyuki </a:t>
            </a:r>
            <a:r>
              <a:rPr kumimoji="1" lang="en-US" altLang="ja-JP" sz="55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Tahara</a:t>
            </a:r>
            <a:r>
              <a:rPr kumimoji="1" lang="en-US" altLang="ja-JP" sz="5500" dirty="0">
                <a:latin typeface="Meiryo UI" panose="020B0604030504040204" pitchFamily="50" charset="-128"/>
                <a:ea typeface="Meiryo UI" panose="020B0604030504040204" pitchFamily="50" charset="-128"/>
              </a:rPr>
              <a:t>, Masahiro </a:t>
            </a:r>
            <a:r>
              <a:rPr kumimoji="1" lang="en-US" altLang="ja-JP" sz="55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Ohira</a:t>
            </a:r>
            <a:r>
              <a:rPr kumimoji="1" lang="en-US" altLang="ja-JP" sz="5500" dirty="0">
                <a:latin typeface="Meiryo UI" panose="020B0604030504040204" pitchFamily="50" charset="-128"/>
                <a:ea typeface="Meiryo UI" panose="020B0604030504040204" pitchFamily="50" charset="-128"/>
              </a:rPr>
              <a:t>, Kentaro Ide, Yuka Tanaka and Hideki </a:t>
            </a:r>
            <a:r>
              <a:rPr kumimoji="1" lang="en-US" altLang="ja-JP" sz="55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Ohdan</a:t>
            </a:r>
            <a:endParaRPr kumimoji="1" lang="en-US" altLang="ja-JP" sz="5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AB233D5-D191-6E2E-372B-668B097F8C5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3596"/>
          <a:stretch/>
        </p:blipFill>
        <p:spPr>
          <a:xfrm>
            <a:off x="9721516" y="5160860"/>
            <a:ext cx="1797694" cy="169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8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008CF-7AC1-AE29-477C-89EB46BB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492274-697C-200E-FBF2-A915F742B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There are no conflicts of interest to disclose related to this presentation.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56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41E4D7-99BE-8042-4212-37C0A09B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>
                <a:latin typeface="Meilio"/>
              </a:rPr>
              <a:t>Introduction</a:t>
            </a:r>
            <a:endParaRPr kumimoji="1" lang="ja-JP" altLang="en-US" u="sng" dirty="0">
              <a:latin typeface="Meilio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7F8EC3-D853-C19B-A573-B2A017B32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3200" dirty="0">
                <a:latin typeface="Meilio"/>
              </a:rPr>
              <a:t>The detailed analysis of alloreactive T cells provides critical insights into transplant immunology. Our study confirmed that the analysis method focusing on alloreactive T cells accurately reflects the rejection response following mouse skin transplantation. </a:t>
            </a:r>
            <a:endParaRPr lang="en-US" altLang="ja-JP" sz="3200" dirty="0">
              <a:latin typeface="Meilio"/>
            </a:endParaRPr>
          </a:p>
          <a:p>
            <a:pPr marL="0" indent="0">
              <a:buNone/>
            </a:pPr>
            <a:r>
              <a:rPr kumimoji="1" lang="en-US" altLang="ja-JP" sz="3200" dirty="0">
                <a:latin typeface="Meilio"/>
              </a:rPr>
              <a:t>In this research, we further evaluated the utility of this method using a peripheral immune tolerance model.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369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C8FF6-262B-D4BB-4759-D37A50EF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>
                <a:latin typeface="Meilio"/>
              </a:rPr>
              <a:t>Method</a:t>
            </a:r>
            <a:endParaRPr kumimoji="1" lang="ja-JP" altLang="en-US" u="sng" dirty="0">
              <a:latin typeface="Meilio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5716C-202E-34A9-6C47-6BFCB93D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ja-JP" sz="3500" dirty="0">
                <a:latin typeface="Meilio"/>
              </a:rPr>
              <a:t>Peripheral immune tolerance was induced using CTLA-4-IgG and anti-CD40L antibodies in a skin transplantation model (BALB/c→C3H or B6). Seven days after transplantation, B cells derived from BALB/c mice were activated with CD40L and IL-4 for 24 hours, cultured as stimulators, and then co-cultured with recipient spleen T cells for 18 hours in a one-way MLR. </a:t>
            </a:r>
          </a:p>
          <a:p>
            <a:pPr marL="0" indent="0">
              <a:buNone/>
            </a:pPr>
            <a:r>
              <a:rPr kumimoji="1" lang="en-US" altLang="ja-JP" sz="3500" dirty="0">
                <a:latin typeface="Meilio"/>
              </a:rPr>
              <a:t>Alloreactive T cells (CD154+CD137+) were identified and functionally evaluated within CD4+CD8+ T cells using flow cytometry.</a:t>
            </a:r>
          </a:p>
          <a:p>
            <a:endParaRPr kumimoji="1" lang="ja-JP" altLang="en-US" dirty="0">
              <a:latin typeface="Meilio"/>
            </a:endParaRPr>
          </a:p>
        </p:txBody>
      </p:sp>
    </p:spTree>
    <p:extLst>
      <p:ext uri="{BB962C8B-B14F-4D97-AF65-F5344CB8AC3E}">
        <p14:creationId xmlns:p14="http://schemas.microsoft.com/office/powerpoint/2010/main" val="281936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96EBFF6-6301-15AB-99D5-80962CB3FDEC}"/>
              </a:ext>
            </a:extLst>
          </p:cNvPr>
          <p:cNvGrpSpPr/>
          <p:nvPr/>
        </p:nvGrpSpPr>
        <p:grpSpPr>
          <a:xfrm>
            <a:off x="3908344" y="4005788"/>
            <a:ext cx="1209767" cy="459187"/>
            <a:chOff x="990600" y="2492463"/>
            <a:chExt cx="4051300" cy="1508037"/>
          </a:xfrm>
        </p:grpSpPr>
        <p:sp>
          <p:nvSpPr>
            <p:cNvPr id="27" name="フリーフォーム 4">
              <a:extLst>
                <a:ext uri="{FF2B5EF4-FFF2-40B4-BE49-F238E27FC236}">
                  <a16:creationId xmlns:a16="http://schemas.microsoft.com/office/drawing/2014/main" id="{625D1C1F-2067-E10F-122B-01F33AE237BC}"/>
                </a:ext>
              </a:extLst>
            </p:cNvPr>
            <p:cNvSpPr/>
            <p:nvPr/>
          </p:nvSpPr>
          <p:spPr>
            <a:xfrm>
              <a:off x="1054100" y="2492463"/>
              <a:ext cx="2945845" cy="1469937"/>
            </a:xfrm>
            <a:custGeom>
              <a:avLst/>
              <a:gdLst>
                <a:gd name="connsiteX0" fmla="*/ 0 w 2945845"/>
                <a:gd name="connsiteY0" fmla="*/ 1469937 h 1469937"/>
                <a:gd name="connsiteX1" fmla="*/ 1231900 w 2945845"/>
                <a:gd name="connsiteY1" fmla="*/ 60237 h 1469937"/>
                <a:gd name="connsiteX2" fmla="*/ 2451100 w 2945845"/>
                <a:gd name="connsiteY2" fmla="*/ 339637 h 1469937"/>
                <a:gd name="connsiteX3" fmla="*/ 2895600 w 2945845"/>
                <a:gd name="connsiteY3" fmla="*/ 1076237 h 1469937"/>
                <a:gd name="connsiteX4" fmla="*/ 2616200 w 2945845"/>
                <a:gd name="connsiteY4" fmla="*/ 1381037 h 1469937"/>
                <a:gd name="connsiteX5" fmla="*/ 63500 w 2945845"/>
                <a:gd name="connsiteY5" fmla="*/ 1444537 h 146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45845" h="1469937">
                  <a:moveTo>
                    <a:pt x="0" y="1469937"/>
                  </a:moveTo>
                  <a:cubicBezTo>
                    <a:pt x="411691" y="859278"/>
                    <a:pt x="823383" y="248620"/>
                    <a:pt x="1231900" y="60237"/>
                  </a:cubicBezTo>
                  <a:cubicBezTo>
                    <a:pt x="1640417" y="-128146"/>
                    <a:pt x="2173817" y="170304"/>
                    <a:pt x="2451100" y="339637"/>
                  </a:cubicBezTo>
                  <a:cubicBezTo>
                    <a:pt x="2728383" y="508970"/>
                    <a:pt x="2868083" y="902670"/>
                    <a:pt x="2895600" y="1076237"/>
                  </a:cubicBezTo>
                  <a:cubicBezTo>
                    <a:pt x="2923117" y="1249804"/>
                    <a:pt x="3088217" y="1319654"/>
                    <a:pt x="2616200" y="1381037"/>
                  </a:cubicBezTo>
                  <a:cubicBezTo>
                    <a:pt x="2144183" y="1442420"/>
                    <a:pt x="1103841" y="1443478"/>
                    <a:pt x="63500" y="1444537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28" name="円/楕円 5">
              <a:extLst>
                <a:ext uri="{FF2B5EF4-FFF2-40B4-BE49-F238E27FC236}">
                  <a16:creationId xmlns:a16="http://schemas.microsoft.com/office/drawing/2014/main" id="{645843B7-557D-5E39-0C48-6BD958275AFD}"/>
                </a:ext>
              </a:extLst>
            </p:cNvPr>
            <p:cNvSpPr/>
            <p:nvPr/>
          </p:nvSpPr>
          <p:spPr>
            <a:xfrm>
              <a:off x="990600" y="3810000"/>
              <a:ext cx="228600" cy="1905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29" name="フリーフォーム 6">
              <a:extLst>
                <a:ext uri="{FF2B5EF4-FFF2-40B4-BE49-F238E27FC236}">
                  <a16:creationId xmlns:a16="http://schemas.microsoft.com/office/drawing/2014/main" id="{55A3A10C-E623-7B1F-AA74-222CB59FAA24}"/>
                </a:ext>
              </a:extLst>
            </p:cNvPr>
            <p:cNvSpPr/>
            <p:nvPr/>
          </p:nvSpPr>
          <p:spPr>
            <a:xfrm>
              <a:off x="3708400" y="3227431"/>
              <a:ext cx="1333500" cy="431836"/>
            </a:xfrm>
            <a:custGeom>
              <a:avLst/>
              <a:gdLst>
                <a:gd name="connsiteX0" fmla="*/ 0 w 1333500"/>
                <a:gd name="connsiteY0" fmla="*/ 431836 h 431836"/>
                <a:gd name="connsiteX1" fmla="*/ 635000 w 1333500"/>
                <a:gd name="connsiteY1" fmla="*/ 36 h 431836"/>
                <a:gd name="connsiteX2" fmla="*/ 1130300 w 1333500"/>
                <a:gd name="connsiteY2" fmla="*/ 406436 h 431836"/>
                <a:gd name="connsiteX3" fmla="*/ 1333500 w 1333500"/>
                <a:gd name="connsiteY3" fmla="*/ 279436 h 43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0" h="431836">
                  <a:moveTo>
                    <a:pt x="0" y="431836"/>
                  </a:moveTo>
                  <a:cubicBezTo>
                    <a:pt x="223308" y="218052"/>
                    <a:pt x="446617" y="4269"/>
                    <a:pt x="635000" y="36"/>
                  </a:cubicBezTo>
                  <a:cubicBezTo>
                    <a:pt x="823383" y="-4197"/>
                    <a:pt x="1013883" y="359869"/>
                    <a:pt x="1130300" y="406436"/>
                  </a:cubicBezTo>
                  <a:cubicBezTo>
                    <a:pt x="1246717" y="453003"/>
                    <a:pt x="1290108" y="366219"/>
                    <a:pt x="1333500" y="27943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05E5412-0D26-FCAC-B74B-7B4957DEDDAA}"/>
              </a:ext>
            </a:extLst>
          </p:cNvPr>
          <p:cNvSpPr txBox="1"/>
          <p:nvPr/>
        </p:nvSpPr>
        <p:spPr>
          <a:xfrm>
            <a:off x="3941630" y="4487870"/>
            <a:ext cx="981437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B6</a:t>
            </a:r>
            <a:r>
              <a:rPr lang="ja-JP" altLang="en-US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ja-JP" altLang="en-US" sz="132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66198ECF-9385-D55A-6A9F-7532EE27B976}"/>
              </a:ext>
            </a:extLst>
          </p:cNvPr>
          <p:cNvCxnSpPr>
            <a:cxnSpLocks/>
          </p:cNvCxnSpPr>
          <p:nvPr/>
        </p:nvCxnSpPr>
        <p:spPr>
          <a:xfrm>
            <a:off x="2303933" y="3571343"/>
            <a:ext cx="117023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B1CC509-6E7C-ADFF-BD87-F95022D6348B}"/>
              </a:ext>
            </a:extLst>
          </p:cNvPr>
          <p:cNvSpPr txBox="1"/>
          <p:nvPr/>
        </p:nvSpPr>
        <p:spPr>
          <a:xfrm>
            <a:off x="812500" y="4086651"/>
            <a:ext cx="1208630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BALB</a:t>
            </a:r>
            <a:endParaRPr lang="ja-JP" altLang="en-US" sz="132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813A5A9-0378-2519-D040-E4B66B328279}"/>
              </a:ext>
            </a:extLst>
          </p:cNvPr>
          <p:cNvSpPr/>
          <p:nvPr/>
        </p:nvSpPr>
        <p:spPr>
          <a:xfrm>
            <a:off x="2725037" y="3242583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A2858280-EF05-402A-0ECE-5C4BF25EC37B}"/>
              </a:ext>
            </a:extLst>
          </p:cNvPr>
          <p:cNvGrpSpPr/>
          <p:nvPr/>
        </p:nvGrpSpPr>
        <p:grpSpPr>
          <a:xfrm>
            <a:off x="880052" y="3630162"/>
            <a:ext cx="1209767" cy="459187"/>
            <a:chOff x="990600" y="2492463"/>
            <a:chExt cx="4051300" cy="1508037"/>
          </a:xfrm>
        </p:grpSpPr>
        <p:sp>
          <p:nvSpPr>
            <p:cNvPr id="42" name="フリーフォーム 4">
              <a:extLst>
                <a:ext uri="{FF2B5EF4-FFF2-40B4-BE49-F238E27FC236}">
                  <a16:creationId xmlns:a16="http://schemas.microsoft.com/office/drawing/2014/main" id="{8FA54FCD-3A01-4506-6718-3D72BA64DB00}"/>
                </a:ext>
              </a:extLst>
            </p:cNvPr>
            <p:cNvSpPr/>
            <p:nvPr/>
          </p:nvSpPr>
          <p:spPr>
            <a:xfrm>
              <a:off x="1054100" y="2492463"/>
              <a:ext cx="2945845" cy="1469937"/>
            </a:xfrm>
            <a:custGeom>
              <a:avLst/>
              <a:gdLst>
                <a:gd name="connsiteX0" fmla="*/ 0 w 2945845"/>
                <a:gd name="connsiteY0" fmla="*/ 1469937 h 1469937"/>
                <a:gd name="connsiteX1" fmla="*/ 1231900 w 2945845"/>
                <a:gd name="connsiteY1" fmla="*/ 60237 h 1469937"/>
                <a:gd name="connsiteX2" fmla="*/ 2451100 w 2945845"/>
                <a:gd name="connsiteY2" fmla="*/ 339637 h 1469937"/>
                <a:gd name="connsiteX3" fmla="*/ 2895600 w 2945845"/>
                <a:gd name="connsiteY3" fmla="*/ 1076237 h 1469937"/>
                <a:gd name="connsiteX4" fmla="*/ 2616200 w 2945845"/>
                <a:gd name="connsiteY4" fmla="*/ 1381037 h 1469937"/>
                <a:gd name="connsiteX5" fmla="*/ 63500 w 2945845"/>
                <a:gd name="connsiteY5" fmla="*/ 1444537 h 146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45845" h="1469937">
                  <a:moveTo>
                    <a:pt x="0" y="1469937"/>
                  </a:moveTo>
                  <a:cubicBezTo>
                    <a:pt x="411691" y="859278"/>
                    <a:pt x="823383" y="248620"/>
                    <a:pt x="1231900" y="60237"/>
                  </a:cubicBezTo>
                  <a:cubicBezTo>
                    <a:pt x="1640417" y="-128146"/>
                    <a:pt x="2173817" y="170304"/>
                    <a:pt x="2451100" y="339637"/>
                  </a:cubicBezTo>
                  <a:cubicBezTo>
                    <a:pt x="2728383" y="508970"/>
                    <a:pt x="2868083" y="902670"/>
                    <a:pt x="2895600" y="1076237"/>
                  </a:cubicBezTo>
                  <a:cubicBezTo>
                    <a:pt x="2923117" y="1249804"/>
                    <a:pt x="3088217" y="1319654"/>
                    <a:pt x="2616200" y="1381037"/>
                  </a:cubicBezTo>
                  <a:cubicBezTo>
                    <a:pt x="2144183" y="1442420"/>
                    <a:pt x="1103841" y="1443478"/>
                    <a:pt x="63500" y="1444537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43" name="円/楕円 5">
              <a:extLst>
                <a:ext uri="{FF2B5EF4-FFF2-40B4-BE49-F238E27FC236}">
                  <a16:creationId xmlns:a16="http://schemas.microsoft.com/office/drawing/2014/main" id="{B1A83846-5B45-6E2C-9B27-8E9453CD7CC8}"/>
                </a:ext>
              </a:extLst>
            </p:cNvPr>
            <p:cNvSpPr/>
            <p:nvPr/>
          </p:nvSpPr>
          <p:spPr>
            <a:xfrm>
              <a:off x="990600" y="3810000"/>
              <a:ext cx="228600" cy="1905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44" name="フリーフォーム 6">
              <a:extLst>
                <a:ext uri="{FF2B5EF4-FFF2-40B4-BE49-F238E27FC236}">
                  <a16:creationId xmlns:a16="http://schemas.microsoft.com/office/drawing/2014/main" id="{35A0D4A9-D149-2CA6-148D-79E2BE911F61}"/>
                </a:ext>
              </a:extLst>
            </p:cNvPr>
            <p:cNvSpPr/>
            <p:nvPr/>
          </p:nvSpPr>
          <p:spPr>
            <a:xfrm>
              <a:off x="3708400" y="3227431"/>
              <a:ext cx="1333500" cy="431836"/>
            </a:xfrm>
            <a:custGeom>
              <a:avLst/>
              <a:gdLst>
                <a:gd name="connsiteX0" fmla="*/ 0 w 1333500"/>
                <a:gd name="connsiteY0" fmla="*/ 431836 h 431836"/>
                <a:gd name="connsiteX1" fmla="*/ 635000 w 1333500"/>
                <a:gd name="connsiteY1" fmla="*/ 36 h 431836"/>
                <a:gd name="connsiteX2" fmla="*/ 1130300 w 1333500"/>
                <a:gd name="connsiteY2" fmla="*/ 406436 h 431836"/>
                <a:gd name="connsiteX3" fmla="*/ 1333500 w 1333500"/>
                <a:gd name="connsiteY3" fmla="*/ 279436 h 43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0" h="431836">
                  <a:moveTo>
                    <a:pt x="0" y="431836"/>
                  </a:moveTo>
                  <a:cubicBezTo>
                    <a:pt x="223308" y="218052"/>
                    <a:pt x="446617" y="4269"/>
                    <a:pt x="635000" y="36"/>
                  </a:cubicBezTo>
                  <a:cubicBezTo>
                    <a:pt x="823383" y="-4197"/>
                    <a:pt x="1013883" y="359869"/>
                    <a:pt x="1130300" y="406436"/>
                  </a:cubicBezTo>
                  <a:cubicBezTo>
                    <a:pt x="1246717" y="453003"/>
                    <a:pt x="1290108" y="366219"/>
                    <a:pt x="1333500" y="27943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</p:grp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FF8B7C3-10CD-CDAA-215E-AABD08B97503}"/>
              </a:ext>
            </a:extLst>
          </p:cNvPr>
          <p:cNvSpPr/>
          <p:nvPr/>
        </p:nvSpPr>
        <p:spPr>
          <a:xfrm>
            <a:off x="1378980" y="3811819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5134C61-F9EA-F2F1-05D4-CD41B4EF697C}"/>
              </a:ext>
            </a:extLst>
          </p:cNvPr>
          <p:cNvSpPr txBox="1"/>
          <p:nvPr/>
        </p:nvSpPr>
        <p:spPr>
          <a:xfrm>
            <a:off x="446511" y="4531796"/>
            <a:ext cx="3601136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* Day 0,2,4,6  CTLA4-ig</a:t>
            </a:r>
            <a:r>
              <a:rPr lang="ja-JP" altLang="en-US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(200µg </a:t>
            </a:r>
            <a:r>
              <a:rPr lang="en-US" altLang="ja-JP" sz="1320" dirty="0" err="1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i.p.</a:t>
            </a:r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  <a:p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  Day 0,2,4     MR1 (aCD40L, 250µg </a:t>
            </a:r>
            <a:r>
              <a:rPr lang="en-US" altLang="ja-JP" sz="1320" dirty="0" err="1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i.p.</a:t>
            </a:r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   </a:t>
            </a:r>
            <a:endParaRPr lang="ja-JP" altLang="en-US" sz="132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117857A-A3B8-A9EC-3276-0D548B21732F}"/>
              </a:ext>
            </a:extLst>
          </p:cNvPr>
          <p:cNvSpPr txBox="1"/>
          <p:nvPr/>
        </p:nvSpPr>
        <p:spPr>
          <a:xfrm>
            <a:off x="543132" y="3038211"/>
            <a:ext cx="1674518" cy="295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Treated model</a:t>
            </a:r>
            <a:endParaRPr lang="ja-JP" altLang="en-US" sz="132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80D4EB-6368-2315-DA53-F295F90361A4}"/>
              </a:ext>
            </a:extLst>
          </p:cNvPr>
          <p:cNvSpPr txBox="1"/>
          <p:nvPr/>
        </p:nvSpPr>
        <p:spPr>
          <a:xfrm>
            <a:off x="2346062" y="5111649"/>
            <a:ext cx="3253261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40" i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* C.P. Larsen et al.  Nature </a:t>
            </a:r>
            <a:r>
              <a:rPr lang="en-US" altLang="ja-JP" sz="1200" i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1996</a:t>
            </a:r>
            <a:endParaRPr lang="ja-JP" altLang="en-US" sz="1440" i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54FB137-6D03-D438-3F87-8BE32BCA5104}"/>
              </a:ext>
            </a:extLst>
          </p:cNvPr>
          <p:cNvGrpSpPr/>
          <p:nvPr/>
        </p:nvGrpSpPr>
        <p:grpSpPr>
          <a:xfrm>
            <a:off x="3889892" y="3164064"/>
            <a:ext cx="1209767" cy="459187"/>
            <a:chOff x="990600" y="2492463"/>
            <a:chExt cx="4051300" cy="1508037"/>
          </a:xfrm>
          <a:solidFill>
            <a:schemeClr val="bg2">
              <a:lumMod val="75000"/>
            </a:schemeClr>
          </a:solidFill>
        </p:grpSpPr>
        <p:sp>
          <p:nvSpPr>
            <p:cNvPr id="22" name="フリーフォーム 4">
              <a:extLst>
                <a:ext uri="{FF2B5EF4-FFF2-40B4-BE49-F238E27FC236}">
                  <a16:creationId xmlns:a16="http://schemas.microsoft.com/office/drawing/2014/main" id="{FD3044DA-5DE1-AD08-6D53-328AC8D13AE7}"/>
                </a:ext>
              </a:extLst>
            </p:cNvPr>
            <p:cNvSpPr/>
            <p:nvPr/>
          </p:nvSpPr>
          <p:spPr>
            <a:xfrm>
              <a:off x="1054100" y="2492463"/>
              <a:ext cx="2945845" cy="1469937"/>
            </a:xfrm>
            <a:custGeom>
              <a:avLst/>
              <a:gdLst>
                <a:gd name="connsiteX0" fmla="*/ 0 w 2945845"/>
                <a:gd name="connsiteY0" fmla="*/ 1469937 h 1469937"/>
                <a:gd name="connsiteX1" fmla="*/ 1231900 w 2945845"/>
                <a:gd name="connsiteY1" fmla="*/ 60237 h 1469937"/>
                <a:gd name="connsiteX2" fmla="*/ 2451100 w 2945845"/>
                <a:gd name="connsiteY2" fmla="*/ 339637 h 1469937"/>
                <a:gd name="connsiteX3" fmla="*/ 2895600 w 2945845"/>
                <a:gd name="connsiteY3" fmla="*/ 1076237 h 1469937"/>
                <a:gd name="connsiteX4" fmla="*/ 2616200 w 2945845"/>
                <a:gd name="connsiteY4" fmla="*/ 1381037 h 1469937"/>
                <a:gd name="connsiteX5" fmla="*/ 63500 w 2945845"/>
                <a:gd name="connsiteY5" fmla="*/ 1444537 h 146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45845" h="1469937">
                  <a:moveTo>
                    <a:pt x="0" y="1469937"/>
                  </a:moveTo>
                  <a:cubicBezTo>
                    <a:pt x="411691" y="859278"/>
                    <a:pt x="823383" y="248620"/>
                    <a:pt x="1231900" y="60237"/>
                  </a:cubicBezTo>
                  <a:cubicBezTo>
                    <a:pt x="1640417" y="-128146"/>
                    <a:pt x="2173817" y="170304"/>
                    <a:pt x="2451100" y="339637"/>
                  </a:cubicBezTo>
                  <a:cubicBezTo>
                    <a:pt x="2728383" y="508970"/>
                    <a:pt x="2868083" y="902670"/>
                    <a:pt x="2895600" y="1076237"/>
                  </a:cubicBezTo>
                  <a:cubicBezTo>
                    <a:pt x="2923117" y="1249804"/>
                    <a:pt x="3088217" y="1319654"/>
                    <a:pt x="2616200" y="1381037"/>
                  </a:cubicBezTo>
                  <a:cubicBezTo>
                    <a:pt x="2144183" y="1442420"/>
                    <a:pt x="1103841" y="1443478"/>
                    <a:pt x="63500" y="1444537"/>
                  </a:cubicBezTo>
                </a:path>
              </a:pathLst>
            </a:cu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68" name="円/楕円 5">
              <a:extLst>
                <a:ext uri="{FF2B5EF4-FFF2-40B4-BE49-F238E27FC236}">
                  <a16:creationId xmlns:a16="http://schemas.microsoft.com/office/drawing/2014/main" id="{0B87EA4F-72D8-1397-F7F7-E0BDCB7AAB9F}"/>
                </a:ext>
              </a:extLst>
            </p:cNvPr>
            <p:cNvSpPr/>
            <p:nvPr/>
          </p:nvSpPr>
          <p:spPr>
            <a:xfrm>
              <a:off x="990600" y="3810000"/>
              <a:ext cx="228600" cy="1905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69" name="フリーフォーム 6">
              <a:extLst>
                <a:ext uri="{FF2B5EF4-FFF2-40B4-BE49-F238E27FC236}">
                  <a16:creationId xmlns:a16="http://schemas.microsoft.com/office/drawing/2014/main" id="{4A3430E7-CA15-A4D8-FF04-B809FBD5FBA7}"/>
                </a:ext>
              </a:extLst>
            </p:cNvPr>
            <p:cNvSpPr/>
            <p:nvPr/>
          </p:nvSpPr>
          <p:spPr>
            <a:xfrm>
              <a:off x="3708400" y="3227431"/>
              <a:ext cx="1333500" cy="431836"/>
            </a:xfrm>
            <a:custGeom>
              <a:avLst/>
              <a:gdLst>
                <a:gd name="connsiteX0" fmla="*/ 0 w 1333500"/>
                <a:gd name="connsiteY0" fmla="*/ 431836 h 431836"/>
                <a:gd name="connsiteX1" fmla="*/ 635000 w 1333500"/>
                <a:gd name="connsiteY1" fmla="*/ 36 h 431836"/>
                <a:gd name="connsiteX2" fmla="*/ 1130300 w 1333500"/>
                <a:gd name="connsiteY2" fmla="*/ 406436 h 431836"/>
                <a:gd name="connsiteX3" fmla="*/ 1333500 w 1333500"/>
                <a:gd name="connsiteY3" fmla="*/ 279436 h 43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0" h="431836">
                  <a:moveTo>
                    <a:pt x="0" y="431836"/>
                  </a:moveTo>
                  <a:cubicBezTo>
                    <a:pt x="223308" y="218052"/>
                    <a:pt x="446617" y="4269"/>
                    <a:pt x="635000" y="36"/>
                  </a:cubicBezTo>
                  <a:cubicBezTo>
                    <a:pt x="823383" y="-4197"/>
                    <a:pt x="1013883" y="359869"/>
                    <a:pt x="1130300" y="406436"/>
                  </a:cubicBezTo>
                  <a:cubicBezTo>
                    <a:pt x="1246717" y="453003"/>
                    <a:pt x="1290108" y="366219"/>
                    <a:pt x="1333500" y="279436"/>
                  </a:cubicBezTo>
                </a:path>
              </a:pathLst>
            </a:cu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6E67A22-CD32-C949-42B1-0BDD4FB082C8}"/>
              </a:ext>
            </a:extLst>
          </p:cNvPr>
          <p:cNvSpPr txBox="1"/>
          <p:nvPr/>
        </p:nvSpPr>
        <p:spPr>
          <a:xfrm>
            <a:off x="3857301" y="3618064"/>
            <a:ext cx="1208630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C3H</a:t>
            </a:r>
            <a:r>
              <a:rPr lang="ja-JP" altLang="en-US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32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D39741B-39F6-F8C9-E1A0-77689B291B67}"/>
              </a:ext>
            </a:extLst>
          </p:cNvPr>
          <p:cNvSpPr/>
          <p:nvPr/>
        </p:nvSpPr>
        <p:spPr>
          <a:xfrm>
            <a:off x="4387674" y="3314868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9F8A6CD4-DC7C-D700-FBD4-B78B493F2FB5}"/>
              </a:ext>
            </a:extLst>
          </p:cNvPr>
          <p:cNvCxnSpPr>
            <a:cxnSpLocks/>
          </p:cNvCxnSpPr>
          <p:nvPr/>
        </p:nvCxnSpPr>
        <p:spPr>
          <a:xfrm>
            <a:off x="2309835" y="4143579"/>
            <a:ext cx="1170232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星: 12 pt 20">
            <a:extLst>
              <a:ext uri="{FF2B5EF4-FFF2-40B4-BE49-F238E27FC236}">
                <a16:creationId xmlns:a16="http://schemas.microsoft.com/office/drawing/2014/main" id="{9DAD894D-A40F-FA05-27AB-1581537B41D9}"/>
              </a:ext>
            </a:extLst>
          </p:cNvPr>
          <p:cNvSpPr/>
          <p:nvPr/>
        </p:nvSpPr>
        <p:spPr>
          <a:xfrm>
            <a:off x="4405302" y="4121173"/>
            <a:ext cx="216754" cy="262208"/>
          </a:xfrm>
          <a:prstGeom prst="star12">
            <a:avLst>
              <a:gd name="adj" fmla="val 144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6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3BFCABE-CFE9-F63E-14F3-0E7BB9AA5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535" y="1948213"/>
            <a:ext cx="6912000" cy="348780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9BD7A0-ED04-EF24-43A7-FA11E0D3E67A}"/>
              </a:ext>
            </a:extLst>
          </p:cNvPr>
          <p:cNvSpPr txBox="1"/>
          <p:nvPr/>
        </p:nvSpPr>
        <p:spPr>
          <a:xfrm>
            <a:off x="543132" y="1356479"/>
            <a:ext cx="1674518" cy="295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Un treated model</a:t>
            </a:r>
            <a:endParaRPr lang="ja-JP" altLang="en-US" sz="132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7CD2BB5-FE19-A63E-59BB-97EA30DAAE90}"/>
              </a:ext>
            </a:extLst>
          </p:cNvPr>
          <p:cNvGrpSpPr/>
          <p:nvPr/>
        </p:nvGrpSpPr>
        <p:grpSpPr>
          <a:xfrm>
            <a:off x="3904430" y="1803593"/>
            <a:ext cx="1209767" cy="459187"/>
            <a:chOff x="990600" y="2492463"/>
            <a:chExt cx="4051300" cy="1508037"/>
          </a:xfrm>
          <a:solidFill>
            <a:schemeClr val="bg2">
              <a:lumMod val="75000"/>
            </a:schemeClr>
          </a:solidFill>
        </p:grpSpPr>
        <p:sp>
          <p:nvSpPr>
            <p:cNvPr id="5" name="フリーフォーム 4">
              <a:extLst>
                <a:ext uri="{FF2B5EF4-FFF2-40B4-BE49-F238E27FC236}">
                  <a16:creationId xmlns:a16="http://schemas.microsoft.com/office/drawing/2014/main" id="{0B40E4A8-0D34-34AC-8948-FDA2803C49FD}"/>
                </a:ext>
              </a:extLst>
            </p:cNvPr>
            <p:cNvSpPr/>
            <p:nvPr/>
          </p:nvSpPr>
          <p:spPr>
            <a:xfrm>
              <a:off x="1054100" y="2492463"/>
              <a:ext cx="2945845" cy="1469937"/>
            </a:xfrm>
            <a:custGeom>
              <a:avLst/>
              <a:gdLst>
                <a:gd name="connsiteX0" fmla="*/ 0 w 2945845"/>
                <a:gd name="connsiteY0" fmla="*/ 1469937 h 1469937"/>
                <a:gd name="connsiteX1" fmla="*/ 1231900 w 2945845"/>
                <a:gd name="connsiteY1" fmla="*/ 60237 h 1469937"/>
                <a:gd name="connsiteX2" fmla="*/ 2451100 w 2945845"/>
                <a:gd name="connsiteY2" fmla="*/ 339637 h 1469937"/>
                <a:gd name="connsiteX3" fmla="*/ 2895600 w 2945845"/>
                <a:gd name="connsiteY3" fmla="*/ 1076237 h 1469937"/>
                <a:gd name="connsiteX4" fmla="*/ 2616200 w 2945845"/>
                <a:gd name="connsiteY4" fmla="*/ 1381037 h 1469937"/>
                <a:gd name="connsiteX5" fmla="*/ 63500 w 2945845"/>
                <a:gd name="connsiteY5" fmla="*/ 1444537 h 146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45845" h="1469937">
                  <a:moveTo>
                    <a:pt x="0" y="1469937"/>
                  </a:moveTo>
                  <a:cubicBezTo>
                    <a:pt x="411691" y="859278"/>
                    <a:pt x="823383" y="248620"/>
                    <a:pt x="1231900" y="60237"/>
                  </a:cubicBezTo>
                  <a:cubicBezTo>
                    <a:pt x="1640417" y="-128146"/>
                    <a:pt x="2173817" y="170304"/>
                    <a:pt x="2451100" y="339637"/>
                  </a:cubicBezTo>
                  <a:cubicBezTo>
                    <a:pt x="2728383" y="508970"/>
                    <a:pt x="2868083" y="902670"/>
                    <a:pt x="2895600" y="1076237"/>
                  </a:cubicBezTo>
                  <a:cubicBezTo>
                    <a:pt x="2923117" y="1249804"/>
                    <a:pt x="3088217" y="1319654"/>
                    <a:pt x="2616200" y="1381037"/>
                  </a:cubicBezTo>
                  <a:cubicBezTo>
                    <a:pt x="2144183" y="1442420"/>
                    <a:pt x="1103841" y="1443478"/>
                    <a:pt x="63500" y="1444537"/>
                  </a:cubicBezTo>
                </a:path>
              </a:pathLst>
            </a:cu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6" name="円/楕円 5">
              <a:extLst>
                <a:ext uri="{FF2B5EF4-FFF2-40B4-BE49-F238E27FC236}">
                  <a16:creationId xmlns:a16="http://schemas.microsoft.com/office/drawing/2014/main" id="{8E31C853-CC02-8619-0B5F-F26F0794889F}"/>
                </a:ext>
              </a:extLst>
            </p:cNvPr>
            <p:cNvSpPr/>
            <p:nvPr/>
          </p:nvSpPr>
          <p:spPr>
            <a:xfrm>
              <a:off x="990600" y="3810000"/>
              <a:ext cx="228600" cy="1905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7" name="フリーフォーム 6">
              <a:extLst>
                <a:ext uri="{FF2B5EF4-FFF2-40B4-BE49-F238E27FC236}">
                  <a16:creationId xmlns:a16="http://schemas.microsoft.com/office/drawing/2014/main" id="{8245C847-B0A7-40FE-5A3A-F1C6A004D8B3}"/>
                </a:ext>
              </a:extLst>
            </p:cNvPr>
            <p:cNvSpPr/>
            <p:nvPr/>
          </p:nvSpPr>
          <p:spPr>
            <a:xfrm>
              <a:off x="3708400" y="3227431"/>
              <a:ext cx="1333500" cy="431836"/>
            </a:xfrm>
            <a:custGeom>
              <a:avLst/>
              <a:gdLst>
                <a:gd name="connsiteX0" fmla="*/ 0 w 1333500"/>
                <a:gd name="connsiteY0" fmla="*/ 431836 h 431836"/>
                <a:gd name="connsiteX1" fmla="*/ 635000 w 1333500"/>
                <a:gd name="connsiteY1" fmla="*/ 36 h 431836"/>
                <a:gd name="connsiteX2" fmla="*/ 1130300 w 1333500"/>
                <a:gd name="connsiteY2" fmla="*/ 406436 h 431836"/>
                <a:gd name="connsiteX3" fmla="*/ 1333500 w 1333500"/>
                <a:gd name="connsiteY3" fmla="*/ 279436 h 43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0" h="431836">
                  <a:moveTo>
                    <a:pt x="0" y="431836"/>
                  </a:moveTo>
                  <a:cubicBezTo>
                    <a:pt x="223308" y="218052"/>
                    <a:pt x="446617" y="4269"/>
                    <a:pt x="635000" y="36"/>
                  </a:cubicBezTo>
                  <a:cubicBezTo>
                    <a:pt x="823383" y="-4197"/>
                    <a:pt x="1013883" y="359869"/>
                    <a:pt x="1130300" y="406436"/>
                  </a:cubicBezTo>
                  <a:cubicBezTo>
                    <a:pt x="1246717" y="453003"/>
                    <a:pt x="1290108" y="366219"/>
                    <a:pt x="1333500" y="279436"/>
                  </a:cubicBezTo>
                </a:path>
              </a:pathLst>
            </a:cu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E74424-BF54-A1AA-0DBD-49EA7E5FF0B2}"/>
              </a:ext>
            </a:extLst>
          </p:cNvPr>
          <p:cNvSpPr txBox="1"/>
          <p:nvPr/>
        </p:nvSpPr>
        <p:spPr>
          <a:xfrm>
            <a:off x="3882813" y="2229773"/>
            <a:ext cx="1157606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C3H</a:t>
            </a:r>
            <a:r>
              <a:rPr lang="ja-JP" altLang="en-US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193E423D-4AB5-8DE8-9949-92FB961BEDCB}"/>
              </a:ext>
            </a:extLst>
          </p:cNvPr>
          <p:cNvCxnSpPr>
            <a:cxnSpLocks/>
          </p:cNvCxnSpPr>
          <p:nvPr/>
        </p:nvCxnSpPr>
        <p:spPr>
          <a:xfrm>
            <a:off x="2315854" y="2137831"/>
            <a:ext cx="1181669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DFA628-DA1B-21FC-1092-FF84174F63E7}"/>
              </a:ext>
            </a:extLst>
          </p:cNvPr>
          <p:cNvSpPr txBox="1"/>
          <p:nvPr/>
        </p:nvSpPr>
        <p:spPr>
          <a:xfrm>
            <a:off x="812500" y="2256899"/>
            <a:ext cx="1208630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32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BALB</a:t>
            </a:r>
            <a:endParaRPr lang="ja-JP" altLang="en-US" sz="132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49294F0-CD63-C1A4-79BA-ADE668879D18}"/>
              </a:ext>
            </a:extLst>
          </p:cNvPr>
          <p:cNvSpPr/>
          <p:nvPr/>
        </p:nvSpPr>
        <p:spPr>
          <a:xfrm>
            <a:off x="2725037" y="1814711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C8D9558-6E5B-97F4-D155-4AE56DBD30C8}"/>
              </a:ext>
            </a:extLst>
          </p:cNvPr>
          <p:cNvGrpSpPr/>
          <p:nvPr/>
        </p:nvGrpSpPr>
        <p:grpSpPr>
          <a:xfrm>
            <a:off x="876139" y="1786523"/>
            <a:ext cx="1209767" cy="459187"/>
            <a:chOff x="990600" y="2492463"/>
            <a:chExt cx="4051300" cy="1508037"/>
          </a:xfrm>
        </p:grpSpPr>
        <p:sp>
          <p:nvSpPr>
            <p:cNvPr id="13" name="フリーフォーム 4">
              <a:extLst>
                <a:ext uri="{FF2B5EF4-FFF2-40B4-BE49-F238E27FC236}">
                  <a16:creationId xmlns:a16="http://schemas.microsoft.com/office/drawing/2014/main" id="{58B1D894-2736-DD9D-6B59-4057DA8EE5F7}"/>
                </a:ext>
              </a:extLst>
            </p:cNvPr>
            <p:cNvSpPr/>
            <p:nvPr/>
          </p:nvSpPr>
          <p:spPr>
            <a:xfrm>
              <a:off x="1054100" y="2492463"/>
              <a:ext cx="2945845" cy="1469937"/>
            </a:xfrm>
            <a:custGeom>
              <a:avLst/>
              <a:gdLst>
                <a:gd name="connsiteX0" fmla="*/ 0 w 2945845"/>
                <a:gd name="connsiteY0" fmla="*/ 1469937 h 1469937"/>
                <a:gd name="connsiteX1" fmla="*/ 1231900 w 2945845"/>
                <a:gd name="connsiteY1" fmla="*/ 60237 h 1469937"/>
                <a:gd name="connsiteX2" fmla="*/ 2451100 w 2945845"/>
                <a:gd name="connsiteY2" fmla="*/ 339637 h 1469937"/>
                <a:gd name="connsiteX3" fmla="*/ 2895600 w 2945845"/>
                <a:gd name="connsiteY3" fmla="*/ 1076237 h 1469937"/>
                <a:gd name="connsiteX4" fmla="*/ 2616200 w 2945845"/>
                <a:gd name="connsiteY4" fmla="*/ 1381037 h 1469937"/>
                <a:gd name="connsiteX5" fmla="*/ 63500 w 2945845"/>
                <a:gd name="connsiteY5" fmla="*/ 1444537 h 146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45845" h="1469937">
                  <a:moveTo>
                    <a:pt x="0" y="1469937"/>
                  </a:moveTo>
                  <a:cubicBezTo>
                    <a:pt x="411691" y="859278"/>
                    <a:pt x="823383" y="248620"/>
                    <a:pt x="1231900" y="60237"/>
                  </a:cubicBezTo>
                  <a:cubicBezTo>
                    <a:pt x="1640417" y="-128146"/>
                    <a:pt x="2173817" y="170304"/>
                    <a:pt x="2451100" y="339637"/>
                  </a:cubicBezTo>
                  <a:cubicBezTo>
                    <a:pt x="2728383" y="508970"/>
                    <a:pt x="2868083" y="902670"/>
                    <a:pt x="2895600" y="1076237"/>
                  </a:cubicBezTo>
                  <a:cubicBezTo>
                    <a:pt x="2923117" y="1249804"/>
                    <a:pt x="3088217" y="1319654"/>
                    <a:pt x="2616200" y="1381037"/>
                  </a:cubicBezTo>
                  <a:cubicBezTo>
                    <a:pt x="2144183" y="1442420"/>
                    <a:pt x="1103841" y="1443478"/>
                    <a:pt x="63500" y="1444537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14" name="円/楕円 5">
              <a:extLst>
                <a:ext uri="{FF2B5EF4-FFF2-40B4-BE49-F238E27FC236}">
                  <a16:creationId xmlns:a16="http://schemas.microsoft.com/office/drawing/2014/main" id="{F4BF2674-C410-13ED-3965-9DF1FBF09794}"/>
                </a:ext>
              </a:extLst>
            </p:cNvPr>
            <p:cNvSpPr/>
            <p:nvPr/>
          </p:nvSpPr>
          <p:spPr>
            <a:xfrm>
              <a:off x="990600" y="3810000"/>
              <a:ext cx="228600" cy="1905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 6">
              <a:extLst>
                <a:ext uri="{FF2B5EF4-FFF2-40B4-BE49-F238E27FC236}">
                  <a16:creationId xmlns:a16="http://schemas.microsoft.com/office/drawing/2014/main" id="{D289663A-579C-33DC-C494-1A86E70AAA88}"/>
                </a:ext>
              </a:extLst>
            </p:cNvPr>
            <p:cNvSpPr/>
            <p:nvPr/>
          </p:nvSpPr>
          <p:spPr>
            <a:xfrm>
              <a:off x="3708400" y="3227431"/>
              <a:ext cx="1333500" cy="431836"/>
            </a:xfrm>
            <a:custGeom>
              <a:avLst/>
              <a:gdLst>
                <a:gd name="connsiteX0" fmla="*/ 0 w 1333500"/>
                <a:gd name="connsiteY0" fmla="*/ 431836 h 431836"/>
                <a:gd name="connsiteX1" fmla="*/ 635000 w 1333500"/>
                <a:gd name="connsiteY1" fmla="*/ 36 h 431836"/>
                <a:gd name="connsiteX2" fmla="*/ 1130300 w 1333500"/>
                <a:gd name="connsiteY2" fmla="*/ 406436 h 431836"/>
                <a:gd name="connsiteX3" fmla="*/ 1333500 w 1333500"/>
                <a:gd name="connsiteY3" fmla="*/ 279436 h 43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0" h="431836">
                  <a:moveTo>
                    <a:pt x="0" y="431836"/>
                  </a:moveTo>
                  <a:cubicBezTo>
                    <a:pt x="223308" y="218052"/>
                    <a:pt x="446617" y="4269"/>
                    <a:pt x="635000" y="36"/>
                  </a:cubicBezTo>
                  <a:cubicBezTo>
                    <a:pt x="823383" y="-4197"/>
                    <a:pt x="1013883" y="359869"/>
                    <a:pt x="1130300" y="406436"/>
                  </a:cubicBezTo>
                  <a:cubicBezTo>
                    <a:pt x="1246717" y="453003"/>
                    <a:pt x="1290108" y="366219"/>
                    <a:pt x="1333500" y="27943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ea typeface="Meiryo UI" panose="020B0604030504040204" pitchFamily="50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CADC890-CA60-A531-46E6-794456817904}"/>
              </a:ext>
            </a:extLst>
          </p:cNvPr>
          <p:cNvSpPr/>
          <p:nvPr/>
        </p:nvSpPr>
        <p:spPr>
          <a:xfrm>
            <a:off x="1375067" y="1968182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sp>
        <p:nvSpPr>
          <p:cNvPr id="17" name="星: 12 pt 16">
            <a:extLst>
              <a:ext uri="{FF2B5EF4-FFF2-40B4-BE49-F238E27FC236}">
                <a16:creationId xmlns:a16="http://schemas.microsoft.com/office/drawing/2014/main" id="{4C785EE6-4CDF-FDB6-3AA4-DEC7015491CE}"/>
              </a:ext>
            </a:extLst>
          </p:cNvPr>
          <p:cNvSpPr/>
          <p:nvPr/>
        </p:nvSpPr>
        <p:spPr>
          <a:xfrm>
            <a:off x="4401392" y="1925502"/>
            <a:ext cx="216754" cy="262208"/>
          </a:xfrm>
          <a:prstGeom prst="star12">
            <a:avLst>
              <a:gd name="adj" fmla="val 144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6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73E096E-01EA-83FE-64C9-7E03ADD35E14}"/>
              </a:ext>
            </a:extLst>
          </p:cNvPr>
          <p:cNvSpPr/>
          <p:nvPr/>
        </p:nvSpPr>
        <p:spPr>
          <a:xfrm>
            <a:off x="2712182" y="3857692"/>
            <a:ext cx="217052" cy="17761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  <a:ea typeface="Meiryo UI" panose="020B0604030504040204" pitchFamily="50" charset="-128"/>
            </a:endParaRP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35C1EA19-1423-348E-5919-8654373B8531}"/>
              </a:ext>
            </a:extLst>
          </p:cNvPr>
          <p:cNvSpPr/>
          <p:nvPr/>
        </p:nvSpPr>
        <p:spPr>
          <a:xfrm>
            <a:off x="6660831" y="1591058"/>
            <a:ext cx="436016" cy="24923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29D78A-1AFD-3709-F801-C756985D6858}"/>
              </a:ext>
            </a:extLst>
          </p:cNvPr>
          <p:cNvSpPr txBox="1"/>
          <p:nvPr/>
        </p:nvSpPr>
        <p:spPr>
          <a:xfrm>
            <a:off x="6368455" y="1277713"/>
            <a:ext cx="1097853" cy="30777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Day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9BEE3FD5-22F6-7BF1-5D8C-97BFAC321F93}"/>
              </a:ext>
            </a:extLst>
          </p:cNvPr>
          <p:cNvSpPr/>
          <p:nvPr/>
        </p:nvSpPr>
        <p:spPr>
          <a:xfrm>
            <a:off x="6665338" y="1950816"/>
            <a:ext cx="432705" cy="2849374"/>
          </a:xfrm>
          <a:prstGeom prst="ellipse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8B9F1629-B204-12B5-162B-B2AF9A880D9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u="sng" dirty="0">
                <a:latin typeface="Meilio"/>
              </a:rPr>
              <a:t>Skin Transplantation</a:t>
            </a:r>
            <a:endParaRPr lang="ja-JP" altLang="en-US" u="sng" dirty="0">
              <a:latin typeface="Meilio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C367F1A-2C09-DA1B-F04A-2967E303E394}"/>
              </a:ext>
            </a:extLst>
          </p:cNvPr>
          <p:cNvSpPr/>
          <p:nvPr/>
        </p:nvSpPr>
        <p:spPr>
          <a:xfrm>
            <a:off x="10225668" y="2793383"/>
            <a:ext cx="296780" cy="2448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9FBE150-6A96-9CDC-A312-FD6501B4B336}"/>
              </a:ext>
            </a:extLst>
          </p:cNvPr>
          <p:cNvSpPr txBox="1"/>
          <p:nvPr/>
        </p:nvSpPr>
        <p:spPr>
          <a:xfrm>
            <a:off x="781514" y="5809118"/>
            <a:ext cx="10628971" cy="92333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Meilio"/>
              </a:rPr>
              <a:t>In the BALB/c→C3H model, immunosuppression successfully resulted in skin graft survival. </a:t>
            </a:r>
          </a:p>
          <a:p>
            <a:pPr algn="ctr"/>
            <a:r>
              <a:rPr lang="en-US" altLang="ja-JP" dirty="0">
                <a:latin typeface="Meilio"/>
              </a:rPr>
              <a:t>However, in the BALB/c→B6 model, despite the extension of the rejection period due to immunosuppression, </a:t>
            </a:r>
          </a:p>
          <a:p>
            <a:pPr algn="ctr"/>
            <a:r>
              <a:rPr lang="en-US" altLang="ja-JP" dirty="0">
                <a:latin typeface="Meilio"/>
              </a:rPr>
              <a:t>graft survival was not achieved.</a:t>
            </a:r>
          </a:p>
        </p:txBody>
      </p:sp>
    </p:spTree>
    <p:extLst>
      <p:ext uri="{BB962C8B-B14F-4D97-AF65-F5344CB8AC3E}">
        <p14:creationId xmlns:p14="http://schemas.microsoft.com/office/powerpoint/2010/main" val="27876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03"/>
    </mc:Choice>
    <mc:Fallback xmlns="">
      <p:transition spd="slow" advTm="418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 1">
            <a:extLst>
              <a:ext uri="{FF2B5EF4-FFF2-40B4-BE49-F238E27FC236}">
                <a16:creationId xmlns:a16="http://schemas.microsoft.com/office/drawing/2014/main" id="{8B9F1629-B204-12B5-162B-B2AF9A880D9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Meilio"/>
              </a:rPr>
              <a:t>Proliferation assay</a:t>
            </a:r>
          </a:p>
          <a:p>
            <a:endParaRPr lang="ja-JP" altLang="en-US" dirty="0">
              <a:latin typeface="Meilio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9FBE150-6A96-9CDC-A312-FD6501B4B336}"/>
              </a:ext>
            </a:extLst>
          </p:cNvPr>
          <p:cNvSpPr txBox="1"/>
          <p:nvPr/>
        </p:nvSpPr>
        <p:spPr>
          <a:xfrm>
            <a:off x="346617" y="5690903"/>
            <a:ext cx="9343793" cy="64633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Meilio"/>
              </a:rPr>
              <a:t>CD4+ and CD8+ cell proliferation was lower in the treated model (TT) compared to the untreated model (UR), with no significant differences observed among treated models.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DA7895A2-35F2-F351-B1DC-C3313A4712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8838"/>
          <a:stretch/>
        </p:blipFill>
        <p:spPr>
          <a:xfrm>
            <a:off x="60437" y="983591"/>
            <a:ext cx="12071126" cy="4458198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D528145-7D89-8510-5DF3-1F2375B2433E}"/>
              </a:ext>
            </a:extLst>
          </p:cNvPr>
          <p:cNvSpPr txBox="1"/>
          <p:nvPr/>
        </p:nvSpPr>
        <p:spPr>
          <a:xfrm>
            <a:off x="9902283" y="5689231"/>
            <a:ext cx="27137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treated rejection model : UR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tolerance model : TT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rejection model : TR</a:t>
            </a:r>
          </a:p>
        </p:txBody>
      </p:sp>
    </p:spTree>
    <p:extLst>
      <p:ext uri="{BB962C8B-B14F-4D97-AF65-F5344CB8AC3E}">
        <p14:creationId xmlns:p14="http://schemas.microsoft.com/office/powerpoint/2010/main" val="237581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03"/>
    </mc:Choice>
    <mc:Fallback xmlns="">
      <p:transition spd="slow" advTm="4180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 1">
            <a:extLst>
              <a:ext uri="{FF2B5EF4-FFF2-40B4-BE49-F238E27FC236}">
                <a16:creationId xmlns:a16="http://schemas.microsoft.com/office/drawing/2014/main" id="{8B9F1629-B204-12B5-162B-B2AF9A880D9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u="sng" dirty="0" err="1">
                <a:latin typeface="Meilio"/>
              </a:rPr>
              <a:t>Allo</a:t>
            </a:r>
            <a:r>
              <a:rPr lang="en-US" altLang="ja-JP" u="sng" dirty="0">
                <a:latin typeface="Meilio"/>
              </a:rPr>
              <a:t>-reactive assay</a:t>
            </a:r>
          </a:p>
        </p:txBody>
      </p:sp>
      <p:pic>
        <p:nvPicPr>
          <p:cNvPr id="825" name="図 824">
            <a:extLst>
              <a:ext uri="{FF2B5EF4-FFF2-40B4-BE49-F238E27FC236}">
                <a16:creationId xmlns:a16="http://schemas.microsoft.com/office/drawing/2014/main" id="{98285812-27BE-E68F-A60C-D2E723176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90" y="1233013"/>
            <a:ext cx="10920877" cy="562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7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03"/>
    </mc:Choice>
    <mc:Fallback xmlns="">
      <p:transition spd="slow" advTm="4180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BE2D7FA-1DED-EC99-60F1-24F67B3E6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0" y="1236123"/>
            <a:ext cx="5886680" cy="4412662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0D4537-17A6-36C1-B9FB-D107BEB3CAB7}"/>
              </a:ext>
            </a:extLst>
          </p:cNvPr>
          <p:cNvSpPr txBox="1"/>
          <p:nvPr/>
        </p:nvSpPr>
        <p:spPr>
          <a:xfrm>
            <a:off x="9895355" y="5809118"/>
            <a:ext cx="27137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treated rejection model : UR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tolerance model : TT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rejection model : TR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7DC94FC2-6E7F-D51E-A015-25F6D3F77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9215" y="1130841"/>
            <a:ext cx="6009242" cy="4623225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5B2DF8C-392D-EFD8-7729-32507B07F867}"/>
              </a:ext>
            </a:extLst>
          </p:cNvPr>
          <p:cNvSpPr/>
          <p:nvPr/>
        </p:nvSpPr>
        <p:spPr>
          <a:xfrm>
            <a:off x="216325" y="1182312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B2FFD40-4A19-1D44-0C8E-C41D39AE38B8}"/>
              </a:ext>
            </a:extLst>
          </p:cNvPr>
          <p:cNvSpPr/>
          <p:nvPr/>
        </p:nvSpPr>
        <p:spPr>
          <a:xfrm>
            <a:off x="194290" y="3442276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7971A31-91E3-C1EE-491C-A1ADED174CC0}"/>
              </a:ext>
            </a:extLst>
          </p:cNvPr>
          <p:cNvSpPr/>
          <p:nvPr/>
        </p:nvSpPr>
        <p:spPr>
          <a:xfrm>
            <a:off x="6280262" y="1273728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E98EBF9-C526-7F0E-F9A2-C073D6788CC3}"/>
              </a:ext>
            </a:extLst>
          </p:cNvPr>
          <p:cNvSpPr/>
          <p:nvPr/>
        </p:nvSpPr>
        <p:spPr>
          <a:xfrm>
            <a:off x="6324329" y="3431259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E73B07-59A9-3168-DF9A-4A4ACEC6541F}"/>
              </a:ext>
            </a:extLst>
          </p:cNvPr>
          <p:cNvSpPr txBox="1"/>
          <p:nvPr/>
        </p:nvSpPr>
        <p:spPr>
          <a:xfrm>
            <a:off x="781515" y="5809118"/>
            <a:ext cx="8972086" cy="92333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The Treated model (TT) showed a lower proportion of alloreactive T cells compared to the Untreated model (UR), and the Treated model (TR) had a lower proportion of alloreactive CD8⁺ T cells.</a:t>
            </a:r>
            <a:endParaRPr lang="en-US" altLang="ja-JP" sz="18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FFC75BF-4827-0536-E78D-1E1742596C93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1420257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u="sng" dirty="0" err="1">
                <a:latin typeface="Meilio"/>
              </a:rPr>
              <a:t>Allo</a:t>
            </a:r>
            <a:r>
              <a:rPr lang="en-US" altLang="ja-JP" u="sng" dirty="0">
                <a:latin typeface="Meilio"/>
              </a:rPr>
              <a:t>-reactive T cells (CD4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CD154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, CD8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CD137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)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A2847AC-5F86-57A2-DCC9-DB4BA5C86AD6}"/>
              </a:ext>
            </a:extLst>
          </p:cNvPr>
          <p:cNvSpPr/>
          <p:nvPr/>
        </p:nvSpPr>
        <p:spPr>
          <a:xfrm>
            <a:off x="0" y="1130841"/>
            <a:ext cx="6080970" cy="454484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3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3"/>
    </mc:Choice>
    <mc:Fallback xmlns="">
      <p:transition spd="slow" advTm="1400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BE2D7FA-1DED-EC99-60F1-24F67B3E6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0" y="1236123"/>
            <a:ext cx="5886680" cy="4412662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0D4537-17A6-36C1-B9FB-D107BEB3CAB7}"/>
              </a:ext>
            </a:extLst>
          </p:cNvPr>
          <p:cNvSpPr txBox="1"/>
          <p:nvPr/>
        </p:nvSpPr>
        <p:spPr>
          <a:xfrm>
            <a:off x="9895355" y="5809118"/>
            <a:ext cx="27137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treated rejection model : UR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tolerance model : TT</a:t>
            </a:r>
          </a:p>
          <a:p>
            <a:r>
              <a:rPr lang="en-US" altLang="ja-JP" sz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Treated rejection model : TR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7DC94FC2-6E7F-D51E-A015-25F6D3F77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9215" y="1130841"/>
            <a:ext cx="6009242" cy="4623225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5B2DF8C-392D-EFD8-7729-32507B07F867}"/>
              </a:ext>
            </a:extLst>
          </p:cNvPr>
          <p:cNvSpPr/>
          <p:nvPr/>
        </p:nvSpPr>
        <p:spPr>
          <a:xfrm>
            <a:off x="216325" y="1182312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B2FFD40-4A19-1D44-0C8E-C41D39AE38B8}"/>
              </a:ext>
            </a:extLst>
          </p:cNvPr>
          <p:cNvSpPr/>
          <p:nvPr/>
        </p:nvSpPr>
        <p:spPr>
          <a:xfrm>
            <a:off x="194290" y="3442276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7971A31-91E3-C1EE-491C-A1ADED174CC0}"/>
              </a:ext>
            </a:extLst>
          </p:cNvPr>
          <p:cNvSpPr/>
          <p:nvPr/>
        </p:nvSpPr>
        <p:spPr>
          <a:xfrm>
            <a:off x="6280262" y="1273728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E98EBF9-C526-7F0E-F9A2-C073D6788CC3}"/>
              </a:ext>
            </a:extLst>
          </p:cNvPr>
          <p:cNvSpPr/>
          <p:nvPr/>
        </p:nvSpPr>
        <p:spPr>
          <a:xfrm>
            <a:off x="6324329" y="3431259"/>
            <a:ext cx="334519" cy="301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E73B07-59A9-3168-DF9A-4A4ACEC6541F}"/>
              </a:ext>
            </a:extLst>
          </p:cNvPr>
          <p:cNvSpPr txBox="1"/>
          <p:nvPr/>
        </p:nvSpPr>
        <p:spPr>
          <a:xfrm>
            <a:off x="781515" y="5809118"/>
            <a:ext cx="8972086" cy="92333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No significant differences in the expression of Granzyme B and IFN-γ were observed between the treated model (TT) and the untreated model (UR) or among the different treated models (TT and TR).</a:t>
            </a:r>
            <a:endParaRPr lang="en-US" altLang="ja-JP" sz="18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FFC75BF-4827-0536-E78D-1E1742596C93}"/>
              </a:ext>
            </a:extLst>
          </p:cNvPr>
          <p:cNvSpPr txBox="1">
            <a:spLocks/>
          </p:cNvSpPr>
          <p:nvPr/>
        </p:nvSpPr>
        <p:spPr>
          <a:xfrm>
            <a:off x="421107" y="365125"/>
            <a:ext cx="1189923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u="sng" dirty="0">
                <a:latin typeface="Meilio"/>
              </a:rPr>
              <a:t>Granzyme B and INF-γ (Gated on live CD8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CD137</a:t>
            </a:r>
            <a:r>
              <a:rPr lang="en-US" altLang="ja-JP" u="sng" baseline="30000" dirty="0">
                <a:latin typeface="Meilio"/>
              </a:rPr>
              <a:t>+</a:t>
            </a:r>
            <a:r>
              <a:rPr lang="en-US" altLang="ja-JP" u="sng" dirty="0">
                <a:latin typeface="Meilio"/>
              </a:rPr>
              <a:t>)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A2847AC-5F86-57A2-DCC9-DB4BA5C86AD6}"/>
              </a:ext>
            </a:extLst>
          </p:cNvPr>
          <p:cNvSpPr/>
          <p:nvPr/>
        </p:nvSpPr>
        <p:spPr>
          <a:xfrm>
            <a:off x="6015785" y="1130841"/>
            <a:ext cx="6080970" cy="454484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98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3"/>
    </mc:Choice>
    <mc:Fallback xmlns="">
      <p:transition spd="slow" advTm="140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C8FF6-262B-D4BB-4759-D37A50EF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>
                <a:latin typeface="Meilio"/>
              </a:rPr>
              <a:t>Result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5716C-202E-34A9-6C47-6BFCB93D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>
                <a:latin typeface="Meilio"/>
              </a:rPr>
              <a:t>Differences between treated models that were not observable through cell proliferation evaluation were effectively assessed by focusing on alloreactive T cells.</a:t>
            </a:r>
          </a:p>
          <a:p>
            <a:pPr marL="0" indent="0">
              <a:buNone/>
            </a:pPr>
            <a:r>
              <a:rPr kumimoji="1" lang="en-US" altLang="ja-JP" sz="3200" dirty="0">
                <a:latin typeface="Meilio"/>
              </a:rPr>
              <a:t>The analysis of alloreactive T cells provides an effective method for identifying changes in T cell responsiveness during the induction and maintenance phases of immunosuppression in mouse skin transplantation. This approach suggests that quantitative and qualitative analyses of alloreactive T cells are useful for monitoring immune responses post-transplantation.</a:t>
            </a:r>
          </a:p>
          <a:p>
            <a:pPr marL="0" indent="0">
              <a:buNone/>
            </a:pPr>
            <a:endParaRPr kumimoji="1" lang="ja-JP" altLang="en-US" dirty="0">
              <a:latin typeface="Meilio"/>
            </a:endParaRPr>
          </a:p>
        </p:txBody>
      </p:sp>
    </p:spTree>
    <p:extLst>
      <p:ext uri="{BB962C8B-B14F-4D97-AF65-F5344CB8AC3E}">
        <p14:creationId xmlns:p14="http://schemas.microsoft.com/office/powerpoint/2010/main" val="231789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9252</TotalTime>
  <Words>584</Words>
  <Application>Microsoft Office PowerPoint</Application>
  <PresentationFormat>ワイド画面</PresentationFormat>
  <Paragraphs>55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Meilio</vt:lpstr>
      <vt:lpstr>Meiryo UI</vt:lpstr>
      <vt:lpstr>メイリオ</vt:lpstr>
      <vt:lpstr>游ゴシック</vt:lpstr>
      <vt:lpstr>游ゴシック Light</vt:lpstr>
      <vt:lpstr>Arial</vt:lpstr>
      <vt:lpstr>Office テーマ</vt:lpstr>
      <vt:lpstr> Novel method of immune monitoring  based on alloreactive T cells</vt:lpstr>
      <vt:lpstr>Introduction</vt:lpstr>
      <vt:lpstr>Method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Result</vt:lpstr>
      <vt:lpstr>Conflict of Interest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arata ryosuke</dc:creator>
  <cp:lastModifiedBy>ryosuke arata</cp:lastModifiedBy>
  <cp:revision>109</cp:revision>
  <cp:lastPrinted>2023-06-06T08:42:43Z</cp:lastPrinted>
  <dcterms:created xsi:type="dcterms:W3CDTF">2022-12-16T06:32:09Z</dcterms:created>
  <dcterms:modified xsi:type="dcterms:W3CDTF">2024-09-24T05:13:39Z</dcterms:modified>
</cp:coreProperties>
</file>