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411" r:id="rId4"/>
    <p:sldId id="413" r:id="rId5"/>
    <p:sldId id="412" r:id="rId6"/>
    <p:sldId id="401" r:id="rId7"/>
    <p:sldId id="265" r:id="rId8"/>
    <p:sldId id="39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EAD3-954F-4846-BAE8-025081B2C9A4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31A62-8DE8-4A27-9985-DC4B83B0A5D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40A61104-26CB-4067-8AAB-D1740F8D8C5B}" type="slidenum">
              <a:rPr lang="en-US" altLang="ko-KR">
                <a:solidFill>
                  <a:srgbClr val="000000"/>
                </a:solidFill>
                <a:ea typeface="Gulim" panose="020B0600000101010101" pitchFamily="50" charset="-127"/>
              </a:rPr>
            </a:fld>
            <a:endParaRPr lang="en-US" altLang="ko-KR" dirty="0">
              <a:solidFill>
                <a:srgbClr val="000000"/>
              </a:solidFill>
              <a:ea typeface="Gulim" panose="020B0600000101010101" pitchFamily="50" charset="-127"/>
            </a:endParaRP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3025" y="8683625"/>
            <a:ext cx="2973388" cy="458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9867" tIns="44934" rIns="89867" bIns="44934" anchor="b"/>
          <a:lstStyle/>
          <a:p>
            <a:pPr algn="r"/>
            <a:fld id="{1DB8F70D-DF6F-4F6E-B89A-F6B8D1ADE43C}" type="slidenum">
              <a:rPr lang="en-US" altLang="ko-KR" sz="1200">
                <a:solidFill>
                  <a:srgbClr val="000000"/>
                </a:solidFill>
                <a:ea typeface="Gulim" panose="020B0600000101010101" pitchFamily="50" charset="-127"/>
              </a:rPr>
            </a:fld>
            <a:endParaRPr lang="en-US" altLang="ko-KR" sz="1200" dirty="0">
              <a:solidFill>
                <a:srgbClr val="000000"/>
              </a:solidFill>
              <a:ea typeface="Gulim" panose="020B0600000101010101" pitchFamily="50" charset="-127"/>
            </a:endParaRPr>
          </a:p>
        </p:txBody>
      </p:sp>
      <p:sp>
        <p:nvSpPr>
          <p:cNvPr id="51204" name="Rectangle 7"/>
          <p:cNvSpPr txBox="1">
            <a:spLocks noGrp="1" noChangeArrowheads="1"/>
          </p:cNvSpPr>
          <p:nvPr/>
        </p:nvSpPr>
        <p:spPr bwMode="auto">
          <a:xfrm>
            <a:off x="3883025" y="8683625"/>
            <a:ext cx="2973388" cy="458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9867" tIns="44934" rIns="89867" bIns="44934" anchor="b"/>
          <a:lstStyle/>
          <a:p>
            <a:pPr algn="r"/>
            <a:fld id="{BBE0FABF-848A-402D-8695-7396D1AA510D}" type="slidenum">
              <a:rPr lang="en-US" altLang="ko-KR" sz="1200">
                <a:solidFill>
                  <a:srgbClr val="000000"/>
                </a:solidFill>
                <a:ea typeface="Gulim" panose="020B0600000101010101" pitchFamily="50" charset="-127"/>
              </a:rPr>
            </a:fld>
            <a:endParaRPr lang="en-US" altLang="ko-KR" sz="1200" dirty="0">
              <a:solidFill>
                <a:srgbClr val="000000"/>
              </a:solidFill>
              <a:ea typeface="Gulim" panose="020B0600000101010101" pitchFamily="50" charset="-127"/>
            </a:endParaRPr>
          </a:p>
        </p:txBody>
      </p:sp>
      <p:sp>
        <p:nvSpPr>
          <p:cNvPr id="51205" name="Rectangle 7"/>
          <p:cNvSpPr txBox="1">
            <a:spLocks noGrp="1" noChangeArrowheads="1"/>
          </p:cNvSpPr>
          <p:nvPr/>
        </p:nvSpPr>
        <p:spPr bwMode="auto">
          <a:xfrm>
            <a:off x="3883025" y="8683625"/>
            <a:ext cx="2973388" cy="458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6096" tIns="43048" rIns="86096" bIns="43048" anchor="b"/>
          <a:lstStyle/>
          <a:p>
            <a:pPr algn="r" defTabSz="860425"/>
            <a:fld id="{66D413E2-21B7-4C5F-BE28-2AFC5A4758A4}" type="slidenum">
              <a:rPr lang="nl-NL" sz="1100">
                <a:solidFill>
                  <a:srgbClr val="000000"/>
                </a:solidFill>
                <a:ea typeface="ヒラギノ角ゴ Pro W3"/>
                <a:cs typeface="ヒラギノ角ゴ Pro W3"/>
              </a:rPr>
            </a:fld>
            <a:endParaRPr lang="nl-NL" sz="110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79413" y="685800"/>
            <a:ext cx="6094412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84486" tIns="42243" rIns="84486" bIns="42243"/>
          <a:lstStyle/>
          <a:p>
            <a:pPr>
              <a:spcBef>
                <a:spcPct val="0"/>
              </a:spcBef>
            </a:pPr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677E-5E49-4DB4-B2A9-3B0BE526F3C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AEC09D-4F00-4504-ACF5-1B8A84B1A5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0C677E-5E49-4DB4-B2A9-3B0BE526F3CF}" type="slidenum">
              <a:rPr lang="en-US" smtClean="0"/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3500" y="63500"/>
            <a:ext cx="12588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Classification:Public</a:t>
            </a:r>
            <a:endParaRPr lang="en-US" sz="120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019518"/>
            <a:ext cx="9144000" cy="49200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6039" y="1019518"/>
            <a:ext cx="9081961" cy="48281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24502"/>
            <a:ext cx="10515600" cy="970059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solidFill>
                  <a:schemeClr val="accent5">
                    <a:lumMod val="50000"/>
                  </a:schemeClr>
                </a:solidFill>
              </a:rPr>
              <a:t>RECIPIENT</a:t>
            </a:r>
            <a:r>
              <a:rPr lang="en-US" sz="4400" b="1" u="sng" dirty="0">
                <a:solidFill>
                  <a:srgbClr val="002060"/>
                </a:solidFill>
              </a:rPr>
              <a:t> </a:t>
            </a:r>
            <a:endParaRPr lang="en-US" sz="4400" b="1" u="sng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591" y="2276958"/>
            <a:ext cx="10515600" cy="352137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Donor - 47Y/M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 to B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Initial titer – 1:32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Inj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Rituximab(100 mg)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Tacrolimus + MMF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 session of Plasmapheresis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Two doses of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Inj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ATG( 50 mg)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Pred +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Tacro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+ MMF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24502"/>
            <a:ext cx="10515600" cy="970059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solidFill>
                  <a:schemeClr val="accent5">
                    <a:lumMod val="50000"/>
                  </a:schemeClr>
                </a:solidFill>
              </a:rPr>
              <a:t>DONOR </a:t>
            </a:r>
            <a:endParaRPr lang="en-US" sz="44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568271"/>
            <a:ext cx="10515600" cy="352137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Donor - 47Y/M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A to 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Initial titer – 1:32 ( IgG)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Titer measurement – Column agglutination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 err="1">
                <a:solidFill>
                  <a:srgbClr val="002060"/>
                </a:solidFill>
              </a:rPr>
              <a:t>Inj</a:t>
            </a:r>
            <a:r>
              <a:rPr lang="en-US" dirty="0">
                <a:solidFill>
                  <a:srgbClr val="002060"/>
                </a:solidFill>
              </a:rPr>
              <a:t> Rituximab(100 mg)</a:t>
            </a:r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Tacrolimus + MMF</a:t>
            </a:r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2 session of Plasmapheresis</a:t>
            </a:r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Two doses of </a:t>
            </a:r>
            <a:r>
              <a:rPr lang="en-US" dirty="0" err="1">
                <a:solidFill>
                  <a:srgbClr val="002060"/>
                </a:solidFill>
              </a:rPr>
              <a:t>Inj</a:t>
            </a:r>
            <a:r>
              <a:rPr lang="en-US" dirty="0">
                <a:solidFill>
                  <a:srgbClr val="002060"/>
                </a:solidFill>
              </a:rPr>
              <a:t> ATG( 50 mg)</a:t>
            </a:r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Pred + </a:t>
            </a:r>
            <a:r>
              <a:rPr lang="en-US" dirty="0" err="1">
                <a:solidFill>
                  <a:srgbClr val="002060"/>
                </a:solidFill>
              </a:rPr>
              <a:t>Tacro</a:t>
            </a:r>
            <a:r>
              <a:rPr lang="en-US" dirty="0">
                <a:solidFill>
                  <a:srgbClr val="002060"/>
                </a:solidFill>
              </a:rPr>
              <a:t> + MMF</a:t>
            </a:r>
            <a:endParaRPr lang="en-US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745"/>
            <a:ext cx="10515600" cy="1325563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POST OPERTATVE</a:t>
            </a:r>
            <a:endParaRPr lang="en-US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5837"/>
            <a:ext cx="10515600" cy="4081126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Post operatively good urine output 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Third POD : S creatinine –normal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Fever and high s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creat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– 4</a:t>
            </a:r>
            <a:r>
              <a:rPr lang="en-US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POD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Urine c/s – Klebsiella UTI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Graft biopsy on 7</a:t>
            </a:r>
            <a:r>
              <a:rPr lang="en-US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POD – AIN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Normalized graft function on 10</a:t>
            </a:r>
            <a:r>
              <a:rPr lang="en-US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POD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Discharged on POD14</a:t>
            </a:r>
            <a:endParaRPr lang="en-US" baseline="30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Recurrent Klebsiella UTI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Lower ureteric stenosis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S/P DJ stenting 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75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Unresolved issues</a:t>
            </a:r>
            <a:endParaRPr lang="en-IN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Acceptable ABO </a:t>
            </a:r>
            <a:r>
              <a:rPr lang="en-IN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titers</a:t>
            </a:r>
            <a:endParaRPr lang="en-IN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IN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Rituximab</a:t>
            </a:r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– needed or not required</a:t>
            </a:r>
            <a:r>
              <a:rPr lang="en-IN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1,2</a:t>
            </a:r>
            <a:endParaRPr lang="en-IN" baseline="30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Dose of Rituximab</a:t>
            </a:r>
            <a:r>
              <a:rPr lang="en-IN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</a:t>
            </a:r>
            <a:endParaRPr lang="en-IN" baseline="30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Minimizing immunosuppression</a:t>
            </a:r>
            <a:endParaRPr lang="en-IN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Steroid free ABOi</a:t>
            </a:r>
            <a:r>
              <a:rPr lang="en-IN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4</a:t>
            </a:r>
            <a:endParaRPr lang="en-IN" baseline="30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Without </a:t>
            </a:r>
            <a:r>
              <a:rPr lang="en-IN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Rituximab</a:t>
            </a:r>
            <a:endParaRPr lang="en-IN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IN" baseline="30000" dirty="0"/>
          </a:p>
          <a:p>
            <a:endParaRPr lang="en-IN" baseline="30000" dirty="0"/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151620" y="5668780"/>
            <a:ext cx="53720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sz="1600" dirty="0"/>
              <a:t>Flint</a:t>
            </a:r>
            <a:r>
              <a:rPr lang="en-IN" sz="1600" i="1" dirty="0"/>
              <a:t> et al., Am J Transplant</a:t>
            </a:r>
            <a:r>
              <a:rPr lang="en-IN" sz="1600" dirty="0"/>
              <a:t>. 2011;11:1016-24</a:t>
            </a:r>
            <a:endParaRPr lang="en-IN" sz="1600" dirty="0"/>
          </a:p>
          <a:p>
            <a:pPr marL="342900" indent="-342900">
              <a:buFontTx/>
              <a:buAutoNum type="arabicPeriod"/>
            </a:pPr>
            <a:r>
              <a:rPr lang="en-IN" sz="1600" dirty="0"/>
              <a:t>Montgomery </a:t>
            </a:r>
            <a:r>
              <a:rPr lang="en-IN" sz="1600" i="1" dirty="0"/>
              <a:t>et al</a:t>
            </a:r>
            <a:r>
              <a:rPr lang="en-IN" sz="1600" dirty="0"/>
              <a:t>.,  Transplantation 2009;87:1246-55</a:t>
            </a:r>
            <a:endParaRPr lang="en-IN" sz="1600" dirty="0"/>
          </a:p>
          <a:p>
            <a:pPr marL="342900" indent="-342900">
              <a:buAutoNum type="arabicPeriod"/>
            </a:pPr>
            <a:r>
              <a:rPr lang="en-IN" sz="1600" dirty="0"/>
              <a:t>Toki </a:t>
            </a:r>
            <a:r>
              <a:rPr lang="en-IN" sz="1600" i="1" dirty="0"/>
              <a:t>et al., Transplant </a:t>
            </a:r>
            <a:r>
              <a:rPr lang="en-IN" sz="1600" i="1" dirty="0" err="1"/>
              <a:t>Int</a:t>
            </a:r>
            <a:r>
              <a:rPr lang="en-IN" sz="1600" i="1" dirty="0"/>
              <a:t> </a:t>
            </a:r>
            <a:r>
              <a:rPr lang="en-IN" sz="1600" dirty="0"/>
              <a:t>2009;22:447-54</a:t>
            </a:r>
            <a:endParaRPr lang="en-IN" sz="1600" dirty="0"/>
          </a:p>
          <a:p>
            <a:pPr marL="342900" indent="-342900">
              <a:buAutoNum type="arabicPeriod"/>
            </a:pPr>
            <a:r>
              <a:rPr lang="en-IN" sz="1600" dirty="0" err="1"/>
              <a:t>Galliford</a:t>
            </a:r>
            <a:r>
              <a:rPr lang="en-IN" sz="1600" dirty="0"/>
              <a:t> </a:t>
            </a:r>
            <a:r>
              <a:rPr lang="en-IN" sz="1600" i="1" dirty="0"/>
              <a:t>et al</a:t>
            </a:r>
            <a:r>
              <a:rPr lang="en-IN" sz="1600" dirty="0"/>
              <a:t>., Transplantation 2008; 86:901-6  </a:t>
            </a:r>
            <a:endParaRPr lang="en-IN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Unresolved issues</a:t>
            </a:r>
            <a:endParaRPr lang="en-IN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936" y="2945501"/>
            <a:ext cx="9147372" cy="1673520"/>
          </a:xfrm>
        </p:spPr>
        <p:txBody>
          <a:bodyPr/>
          <a:lstStyle/>
          <a:p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Protocols are evolving</a:t>
            </a:r>
            <a:endParaRPr lang="en-IN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IN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Lack of controlled trials to favour any specific protocol</a:t>
            </a:r>
            <a:r>
              <a:rPr lang="en-IN" dirty="0"/>
              <a:t>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24000" y="1196976"/>
            <a:ext cx="9177338" cy="5661025"/>
          </a:xfrm>
          <a:prstGeom prst="rect">
            <a:avLst/>
          </a:prstGeom>
          <a:noFill/>
          <a:ln w="63500">
            <a:noFill/>
            <a:miter lim="800000"/>
          </a:ln>
        </p:spPr>
        <p:txBody>
          <a:bodyPr wrap="none" anchor="ctr"/>
          <a:lstStyle/>
          <a:p>
            <a:endParaRPr lang="en-GB" u="sng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6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  <a:noFill/>
        </p:spPr>
        <p:txBody>
          <a:bodyPr/>
          <a:lstStyle/>
          <a:p>
            <a:fld id="{AD2811E2-6C6B-4A1A-9763-DDD58C948FE0}" type="slidenum">
              <a:rPr lang="en-US" altLang="ko-KR">
                <a:latin typeface="+mj-lt"/>
              </a:rPr>
            </a:fld>
            <a:endParaRPr lang="en-US" altLang="ko-KR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1337067"/>
            <a:ext cx="10086748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ABOi KT : potent immunosuppression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Similar outcome compared with ABOc KT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Severe infection in selected patients (aged patient)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Strategy changed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Rituximab dose (500mg </a:t>
            </a: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200mg)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Immunosuppressant reduction (dose reduction , CSA)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Infection prophylaxis (in aged patients)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Target titer 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AutoNum type="arabicPeriod" startAt="3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  <a:cs typeface="Tahoma" panose="020B0604030504040204" pitchFamily="34" charset="0"/>
              </a:rPr>
              <a:t>ABO-incompatible KT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  <a:cs typeface="Tahoma" panose="020B060403050404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  <a:cs typeface="Tahoma" panose="020B0604030504040204" pitchFamily="34" charset="0"/>
              </a:rPr>
              <a:t>Accommodation 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  <a:cs typeface="Tahoma" panose="020B0604030504040204" pitchFamily="34" charset="0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  <a:cs typeface="Tahoma" panose="020B0604030504040204" pitchFamily="34" charset="0"/>
              </a:rPr>
              <a:t>    </a:t>
            </a:r>
            <a:r>
              <a:rPr lang="en-US" altLang="ko-KR" sz="2000" dirty="0">
                <a:solidFill>
                  <a:schemeClr val="tx2">
                    <a:lumMod val="75000"/>
                    <a:lumOff val="25000"/>
                  </a:schemeClr>
                </a:solidFill>
                <a:cs typeface="Tahoma" panose="020B0604030504040204" pitchFamily="34" charset="0"/>
                <a:sym typeface="Wingdings" panose="05000000000000000000" pitchFamily="2" charset="2"/>
              </a:rPr>
              <a:t> Can improve short &amp; long term outcome</a:t>
            </a:r>
            <a:endParaRPr lang="en-US" altLang="ko-K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851"/>
          </a:xfrm>
        </p:spPr>
        <p:txBody>
          <a:bodyPr/>
          <a:lstStyle/>
          <a:p>
            <a:pPr algn="ctr"/>
            <a:r>
              <a:rPr lang="en-IN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IN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1446</Words>
  <Application>WPS Presentation</Application>
  <PresentationFormat>Widescreen</PresentationFormat>
  <Paragraphs>92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ヒラギノ角ゴ Pro W3</vt:lpstr>
      <vt:lpstr>Tahoma</vt:lpstr>
      <vt:lpstr>Gulim</vt:lpstr>
      <vt:lpstr>Microsoft YaHei UI Light</vt:lpstr>
      <vt:lpstr>Aptos</vt:lpstr>
      <vt:lpstr>Segoe Print</vt:lpstr>
      <vt:lpstr>Microsoft YaHei</vt:lpstr>
      <vt:lpstr>Arial Unicode MS</vt:lpstr>
      <vt:lpstr>Aptos Display</vt:lpstr>
      <vt:lpstr>Malgun Gothic</vt:lpstr>
      <vt:lpstr>Office Theme</vt:lpstr>
      <vt:lpstr>PowerPoint 演示文稿</vt:lpstr>
      <vt:lpstr>RECIPIENT </vt:lpstr>
      <vt:lpstr>DONOR </vt:lpstr>
      <vt:lpstr>POST OPERTATVE</vt:lpstr>
      <vt:lpstr>Unresolved issues</vt:lpstr>
      <vt:lpstr>Unresolved issues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Ishthiaque Ahamad</dc:creator>
  <cp:lastModifiedBy>WPS_1668749541</cp:lastModifiedBy>
  <cp:revision>4</cp:revision>
  <dcterms:created xsi:type="dcterms:W3CDTF">2024-07-05T11:52:00Z</dcterms:created>
  <dcterms:modified xsi:type="dcterms:W3CDTF">2024-07-09T06:50:07Z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Classification:Public</vt:lpwstr>
  </property>
  <property fmtid="{D5CDD505-2E9C-101B-9397-08002B2CF9AE}" pid="4" name="ICV">
    <vt:lpwstr>323562A97F0847F6B6B2EB7C6F9E8374_12</vt:lpwstr>
  </property>
  <property fmtid="{D5CDD505-2E9C-101B-9397-08002B2CF9AE}" pid="5" name="KSOProductBuildVer">
    <vt:lpwstr>1033-12.2.0.17152</vt:lpwstr>
  </property>
</Properties>
</file>